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56"/>
  </p:notesMasterIdLst>
  <p:handoutMasterIdLst>
    <p:handoutMasterId r:id="rId57"/>
  </p:handoutMasterIdLst>
  <p:sldIdLst>
    <p:sldId id="547" r:id="rId2"/>
    <p:sldId id="550" r:id="rId3"/>
    <p:sldId id="558" r:id="rId4"/>
    <p:sldId id="853" r:id="rId5"/>
    <p:sldId id="852" r:id="rId6"/>
    <p:sldId id="851" r:id="rId7"/>
    <p:sldId id="854" r:id="rId8"/>
    <p:sldId id="855" r:id="rId9"/>
    <p:sldId id="856" r:id="rId10"/>
    <p:sldId id="857" r:id="rId11"/>
    <p:sldId id="859" r:id="rId12"/>
    <p:sldId id="858" r:id="rId13"/>
    <p:sldId id="802" r:id="rId14"/>
    <p:sldId id="860" r:id="rId15"/>
    <p:sldId id="803" r:id="rId16"/>
    <p:sldId id="861" r:id="rId17"/>
    <p:sldId id="862" r:id="rId18"/>
    <p:sldId id="865" r:id="rId19"/>
    <p:sldId id="866" r:id="rId20"/>
    <p:sldId id="867" r:id="rId21"/>
    <p:sldId id="868" r:id="rId22"/>
    <p:sldId id="869" r:id="rId23"/>
    <p:sldId id="864" r:id="rId24"/>
    <p:sldId id="871" r:id="rId25"/>
    <p:sldId id="885" r:id="rId26"/>
    <p:sldId id="872" r:id="rId27"/>
    <p:sldId id="899" r:id="rId28"/>
    <p:sldId id="877" r:id="rId29"/>
    <p:sldId id="891" r:id="rId30"/>
    <p:sldId id="874" r:id="rId31"/>
    <p:sldId id="886" r:id="rId32"/>
    <p:sldId id="892" r:id="rId33"/>
    <p:sldId id="887" r:id="rId34"/>
    <p:sldId id="893" r:id="rId35"/>
    <p:sldId id="878" r:id="rId36"/>
    <p:sldId id="894" r:id="rId37"/>
    <p:sldId id="873" r:id="rId38"/>
    <p:sldId id="890" r:id="rId39"/>
    <p:sldId id="889" r:id="rId40"/>
    <p:sldId id="895" r:id="rId41"/>
    <p:sldId id="875" r:id="rId42"/>
    <p:sldId id="879" r:id="rId43"/>
    <p:sldId id="880" r:id="rId44"/>
    <p:sldId id="881" r:id="rId45"/>
    <p:sldId id="882" r:id="rId46"/>
    <p:sldId id="883" r:id="rId47"/>
    <p:sldId id="896" r:id="rId48"/>
    <p:sldId id="897" r:id="rId49"/>
    <p:sldId id="898" r:id="rId50"/>
    <p:sldId id="876" r:id="rId51"/>
    <p:sldId id="562" r:id="rId52"/>
    <p:sldId id="554" r:id="rId53"/>
    <p:sldId id="552" r:id="rId54"/>
    <p:sldId id="553" r:id="rId55"/>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FF7F7F"/>
    <a:srgbClr val="FF4747"/>
    <a:srgbClr val="7F1F1F"/>
    <a:srgbClr val="7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6093" autoAdjust="0"/>
    <p:restoredTop sz="94660"/>
  </p:normalViewPr>
  <p:slideViewPr>
    <p:cSldViewPr>
      <p:cViewPr varScale="1">
        <p:scale>
          <a:sx n="88" d="100"/>
          <a:sy n="88" d="100"/>
        </p:scale>
        <p:origin x="-366" y="-204"/>
      </p:cViewPr>
      <p:guideLst>
        <p:guide orient="horz" pos="2160"/>
        <p:guide pos="2880"/>
      </p:guideLst>
    </p:cSldViewPr>
  </p:slideViewPr>
  <p:notesTextViewPr>
    <p:cViewPr>
      <p:scale>
        <a:sx n="100" d="100"/>
        <a:sy n="100" d="100"/>
      </p:scale>
      <p:origin x="0" y="0"/>
    </p:cViewPr>
  </p:notesTextViewPr>
  <p:notesViewPr>
    <p:cSldViewPr>
      <p:cViewPr varScale="1">
        <p:scale>
          <a:sx n="80" d="100"/>
          <a:sy n="80" d="100"/>
        </p:scale>
        <p:origin x="-336" y="-84"/>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dirty="0">
              <a:solidFill>
                <a:schemeClr val="tx1">
                  <a:lumMod val="50000"/>
                  <a:lumOff val="50000"/>
                </a:schemeClr>
              </a:solidFill>
              <a:latin typeface="Georgia" panose="02040502050405020303" pitchFamily="18" charset="0"/>
            </a:endParaRPr>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solidFill>
                  <a:schemeClr val="tx1">
                    <a:lumMod val="50000"/>
                    <a:lumOff val="50000"/>
                  </a:schemeClr>
                </a:solidFill>
                <a:latin typeface="Georgia" panose="02040502050405020303" pitchFamily="18" charset="0"/>
              </a:rPr>
              <a:t>30/11/2018</a:t>
            </a:fld>
            <a:endParaRPr lang="en-CA">
              <a:solidFill>
                <a:schemeClr val="tx1">
                  <a:lumMod val="50000"/>
                  <a:lumOff val="50000"/>
                </a:schemeClr>
              </a:solidFill>
              <a:latin typeface="Georgia" panose="02040502050405020303" pitchFamily="18" charset="0"/>
            </a:endParaRPr>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solidFill>
                <a:schemeClr val="tx1">
                  <a:lumMod val="50000"/>
                  <a:lumOff val="50000"/>
                </a:schemeClr>
              </a:solidFill>
              <a:latin typeface="Georgia" panose="02040502050405020303" pitchFamily="18" charset="0"/>
            </a:endParaRPr>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solidFill>
                  <a:schemeClr val="tx1">
                    <a:lumMod val="50000"/>
                    <a:lumOff val="50000"/>
                  </a:schemeClr>
                </a:solidFill>
                <a:latin typeface="Georgia" panose="02040502050405020303" pitchFamily="18" charset="0"/>
              </a:rPr>
              <a:t>‹#›</a:t>
            </a:fld>
            <a:endParaRPr lang="en-CA">
              <a:solidFill>
                <a:schemeClr val="tx1">
                  <a:lumMod val="50000"/>
                  <a:lumOff val="50000"/>
                </a:schemeClr>
              </a:solidFill>
              <a:latin typeface="Georgia" panose="02040502050405020303" pitchFamily="18" charset="0"/>
            </a:endParaRPr>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11/30/2018</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dwharder\Desktop\ece.150.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59471" y="5645346"/>
            <a:ext cx="1245391" cy="4583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ece</a:t>
            </a:r>
            <a:r>
              <a:rPr lang="en-US" sz="2000" dirty="0" smtClean="0">
                <a:solidFill>
                  <a:schemeClr val="bg1"/>
                </a:solidFill>
                <a:latin typeface="Constantia" panose="02030602050306030303" pitchFamily="18" charset="0"/>
                <a:cs typeface="Arial" pitchFamily="34" charset="0"/>
              </a:rPr>
              <a:t> 150</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Fundamentals of Programming</a:t>
            </a:r>
            <a:endParaRPr lang="en-US" sz="2000" i="1" dirty="0">
              <a:solidFill>
                <a:schemeClr val="bg1"/>
              </a:solidFill>
              <a:latin typeface="Georgia" panose="02040502050405020303" pitchFamily="18" charset="0"/>
              <a:cs typeface="Arial" pitchFamily="34" charset="0"/>
            </a:endParaRPr>
          </a:p>
        </p:txBody>
      </p:sp>
      <p:pic>
        <p:nvPicPr>
          <p:cNvPr id="5"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dwharder\Desktop\ece.150.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5634955"/>
            <a:ext cx="1245391" cy="458341"/>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4"/>
          <p:cNvSpPr txBox="1">
            <a:spLocks noChangeArrowheads="1"/>
          </p:cNvSpPr>
          <p:nvPr userDrawn="1"/>
        </p:nvSpPr>
        <p:spPr bwMode="auto">
          <a:xfrm>
            <a:off x="6156498" y="5576753"/>
            <a:ext cx="2807990" cy="1092607"/>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Douglas </a:t>
            </a:r>
            <a:r>
              <a:rPr lang="en-US" sz="1100" b="0" kern="0" dirty="0">
                <a:solidFill>
                  <a:srgbClr val="FFFFFF"/>
                </a:solidFill>
                <a:latin typeface="Georgia" panose="02040502050405020303" pitchFamily="18" charset="0"/>
                <a:ea typeface="ＭＳ Ｐゴシック" charset="-128"/>
                <a:cs typeface="Arial" pitchFamily="34" charset="0"/>
              </a:rPr>
              <a:t>Wilhelm Harder, </a:t>
            </a:r>
            <a:r>
              <a:rPr lang="en-US" sz="1100" b="0" kern="0" dirty="0" err="1" smtClean="0">
                <a:solidFill>
                  <a:srgbClr val="FFFFFF"/>
                </a:solidFill>
                <a:latin typeface="Georgia" panose="02040502050405020303" pitchFamily="18" charset="0"/>
                <a:ea typeface="ＭＳ Ｐゴシック" charset="-128"/>
                <a:cs typeface="Arial" pitchFamily="34" charset="0"/>
              </a:rPr>
              <a:t>M.Math</a:t>
            </a:r>
            <a:endParaRPr lang="en-US" sz="1100" b="0" kern="0" dirty="0" smtClean="0">
              <a:solidFill>
                <a:srgbClr val="FFFFFF"/>
              </a:solidFill>
              <a:latin typeface="Georgia" panose="02040502050405020303" pitchFamily="18" charset="0"/>
              <a:ea typeface="ＭＳ Ｐゴシック" charset="-128"/>
              <a:cs typeface="Arial" pitchFamily="34" charset="0"/>
            </a:endParaRP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smtClean="0">
                <a:solidFill>
                  <a:srgbClr val="FFFFFF"/>
                </a:solidFill>
                <a:latin typeface="Georgia" panose="02040502050405020303" pitchFamily="18" charset="0"/>
                <a:ea typeface="ＭＳ Ｐゴシック" charset="-128"/>
                <a:cs typeface="Arial" pitchFamily="34" charset="0"/>
              </a:rPr>
              <a:t>Prof. Hiren Patel, Ph.D.</a:t>
            </a:r>
          </a:p>
          <a:p>
            <a:pPr defTabSz="457200">
              <a:spcBef>
                <a:spcPct val="20000"/>
              </a:spcBef>
              <a:defRPr/>
            </a:pPr>
            <a:r>
              <a:rPr lang="en-US" sz="900" kern="0" dirty="0" smtClean="0">
                <a:solidFill>
                  <a:srgbClr val="FFFFFF"/>
                </a:solidFill>
                <a:latin typeface="Georgia" panose="02040502050405020303" pitchFamily="18" charset="0"/>
                <a:ea typeface="ＭＳ Ｐゴシック" charset="-128"/>
                <a:cs typeface="Arial" pitchFamily="34" charset="0"/>
              </a:rPr>
              <a:t>hdpatel@uwaterloo.ca      dwharder@uwaterloo.ca</a:t>
            </a: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a:t>
            </a:r>
            <a:r>
              <a:rPr lang="en-CA" sz="850" dirty="0" smtClean="0">
                <a:solidFill>
                  <a:srgbClr val="FFFFFF"/>
                </a:solidFill>
                <a:latin typeface="Georgia" panose="02040502050405020303" pitchFamily="18" charset="0"/>
                <a:ea typeface="ＭＳ Ｐゴシック" charset="-128"/>
              </a:rPr>
              <a:t>2018  by  Douglas </a:t>
            </a:r>
            <a:r>
              <a:rPr lang="en-CA" sz="850" dirty="0">
                <a:solidFill>
                  <a:srgbClr val="FFFFFF"/>
                </a:solidFill>
                <a:latin typeface="Georgia" panose="02040502050405020303" pitchFamily="18" charset="0"/>
                <a:ea typeface="ＭＳ Ｐゴシック" charset="-128"/>
              </a:rPr>
              <a:t>Wilhelm </a:t>
            </a:r>
            <a:r>
              <a:rPr lang="en-CA" sz="850" dirty="0" smtClean="0">
                <a:solidFill>
                  <a:srgbClr val="FFFFFF"/>
                </a:solidFill>
                <a:latin typeface="Georgia" panose="02040502050405020303" pitchFamily="18" charset="0"/>
                <a:ea typeface="ＭＳ Ｐゴシック" charset="-128"/>
              </a:rPr>
              <a:t>Harder and Hiren Patel.</a:t>
            </a:r>
          </a:p>
          <a:p>
            <a:pPr defTabSz="457200">
              <a:spcBef>
                <a:spcPct val="20000"/>
              </a:spcBef>
              <a:defRPr/>
            </a:pPr>
            <a:r>
              <a:rPr lang="en-CA" sz="850" dirty="0" smtClean="0">
                <a:solidFill>
                  <a:srgbClr val="FFFFFF"/>
                </a:solidFill>
                <a:latin typeface="Georgia" panose="02040502050405020303" pitchFamily="18" charset="0"/>
                <a:ea typeface="ＭＳ Ｐゴシック" charset="-128"/>
              </a:rPr>
              <a:t>     Some </a:t>
            </a:r>
            <a:r>
              <a:rPr lang="en-CA" sz="850" dirty="0">
                <a:solidFill>
                  <a:srgbClr val="FFFFFF"/>
                </a:solidFill>
                <a:latin typeface="Georgia" panose="02040502050405020303" pitchFamily="18" charset="0"/>
                <a:ea typeface="ＭＳ Ｐゴシック" charset="-128"/>
              </a:rPr>
              <a:t>rights reserved</a:t>
            </a:r>
            <a:r>
              <a:rPr lang="en-CA" sz="850" dirty="0" smtClean="0">
                <a:solidFill>
                  <a:srgbClr val="FFFFFF"/>
                </a:solidFill>
                <a:latin typeface="Georgia" panose="02040502050405020303" pitchFamily="18" charset="0"/>
                <a:ea typeface="ＭＳ Ｐゴシック" charset="-128"/>
              </a:rPr>
              <a:t>.</a:t>
            </a:r>
            <a:endParaRPr lang="en-US" sz="850" kern="0" dirty="0">
              <a:solidFill>
                <a:srgbClr val="FFFFFF"/>
              </a:solidFill>
              <a:latin typeface="Georgia" panose="02040502050405020303" pitchFamily="18" charset="0"/>
              <a:ea typeface="ＭＳ Ｐゴシック" charset="-128"/>
              <a:cs typeface="Arial" pitchFamily="34" charset="0"/>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Inheritance</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buFont typeface="Arial" panose="020B0604020202020204" pitchFamily="34" charset="0"/>
              <a:buChar char="•"/>
              <a:defRPr sz="2000"/>
            </a:lvl1pPr>
            <a:lvl2pPr>
              <a:defRPr sz="1900"/>
            </a:lvl2pPr>
            <a:lvl3pPr>
              <a:defRPr sz="1800"/>
            </a:lvl3pPr>
            <a:lvl4pPr>
              <a:defRPr sz="17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954" t="19122"/>
          <a:stretch/>
        </p:blipFill>
        <p:spPr bwMode="auto">
          <a:xfrm>
            <a:off x="47624" y="40480"/>
            <a:ext cx="1700161" cy="5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descr="C:\Users\dwharder\Desktop\ece.150.png"/>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244409" y="6515494"/>
            <a:ext cx="864095"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0" indent="0" algn="just" rtl="0" eaLnBrk="0" fontAlgn="base" hangingPunct="0">
        <a:spcBef>
          <a:spcPct val="20000"/>
        </a:spcBef>
        <a:spcAft>
          <a:spcPct val="0"/>
        </a:spcAft>
        <a:buFont typeface="Arial" charset="0"/>
        <a:buNone/>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4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4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s://en.wikipedia.org/wiki/Inheritance_(object-oriented_programming)"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Inheritance</a:t>
            </a:r>
            <a:endParaRPr lang="en-CA" dirty="0"/>
          </a:p>
        </p:txBody>
      </p:sp>
    </p:spTree>
    <p:extLst>
      <p:ext uri="{BB962C8B-B14F-4D97-AF65-F5344CB8AC3E}">
        <p14:creationId xmlns:p14="http://schemas.microsoft.com/office/powerpoint/2010/main" val="13239743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Inheritance</a:t>
            </a:r>
            <a:endParaRPr lang="en-CA" dirty="0"/>
          </a:p>
        </p:txBody>
      </p:sp>
      <p:sp>
        <p:nvSpPr>
          <p:cNvPr id="3" name="Content Placeholder 2"/>
          <p:cNvSpPr>
            <a:spLocks noGrp="1"/>
          </p:cNvSpPr>
          <p:nvPr>
            <p:ph idx="1"/>
          </p:nvPr>
        </p:nvSpPr>
        <p:spPr>
          <a:xfrm>
            <a:off x="457200" y="1600200"/>
            <a:ext cx="8075240" cy="4525963"/>
          </a:xfrm>
        </p:spPr>
        <p:txBody>
          <a:bodyPr/>
          <a:lstStyle/>
          <a:p>
            <a:r>
              <a:rPr lang="en-CA" dirty="0" smtClean="0"/>
              <a:t>You get a feature-request:</a:t>
            </a:r>
          </a:p>
          <a:p>
            <a:pPr lvl="1"/>
            <a:r>
              <a:rPr lang="en-CA" dirty="0" smtClean="0"/>
              <a:t>It would be nice to rotate these objects through a given angle</a:t>
            </a:r>
          </a:p>
          <a:p>
            <a:pPr lvl="1"/>
            <a:endParaRPr lang="en-CA" dirty="0"/>
          </a:p>
          <a:p>
            <a:pPr lvl="1"/>
            <a:endParaRPr lang="en-CA" dirty="0" smtClean="0"/>
          </a:p>
          <a:p>
            <a:pPr lvl="1"/>
            <a:endParaRPr lang="en-CA" dirty="0"/>
          </a:p>
          <a:p>
            <a:pPr lvl="1"/>
            <a:endParaRPr lang="en-CA" dirty="0" smtClean="0"/>
          </a:p>
          <a:p>
            <a:pPr lvl="1"/>
            <a:endParaRPr lang="en-CA" dirty="0"/>
          </a:p>
          <a:p>
            <a:pPr lvl="1"/>
            <a:r>
              <a:rPr lang="en-CA" dirty="0" smtClean="0"/>
              <a:t>You intend to add this feature to all graphical objects:</a:t>
            </a:r>
          </a:p>
        </p:txBody>
      </p:sp>
      <p:pic>
        <p:nvPicPr>
          <p:cNvPr id="6146" name="Picture 2" descr="C:\Users\dwharder\Desktop\rotat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2548599"/>
            <a:ext cx="5889884" cy="1368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6492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Inheritance</a:t>
            </a:r>
            <a:endParaRPr lang="en-CA" dirty="0"/>
          </a:p>
        </p:txBody>
      </p:sp>
      <p:sp>
        <p:nvSpPr>
          <p:cNvPr id="3" name="Content Placeholder 2"/>
          <p:cNvSpPr>
            <a:spLocks noGrp="1"/>
          </p:cNvSpPr>
          <p:nvPr>
            <p:ph idx="1"/>
          </p:nvPr>
        </p:nvSpPr>
        <p:spPr>
          <a:xfrm>
            <a:off x="457200" y="1600200"/>
            <a:ext cx="8075240" cy="4525963"/>
          </a:xfrm>
        </p:spPr>
        <p:txBody>
          <a:bodyPr/>
          <a:lstStyle/>
          <a:p>
            <a:r>
              <a:rPr lang="en-CA" dirty="0" smtClean="0"/>
              <a:t>We now have to update all the classes:</a:t>
            </a:r>
          </a:p>
        </p:txBody>
      </p:sp>
      <p:sp>
        <p:nvSpPr>
          <p:cNvPr id="8" name="Rectangle 7"/>
          <p:cNvSpPr/>
          <p:nvPr/>
        </p:nvSpPr>
        <p:spPr>
          <a:xfrm>
            <a:off x="395536" y="4153889"/>
            <a:ext cx="3672408" cy="1938992"/>
          </a:xfrm>
          <a:prstGeom prst="rect">
            <a:avLst/>
          </a:prstGeom>
        </p:spPr>
        <p:txBody>
          <a:bodyPr wrap="square">
            <a:spAutoFit/>
          </a:bodyPr>
          <a:lstStyle/>
          <a:p>
            <a:pPr indent="-57150"/>
            <a:r>
              <a:rPr lang="en-CA" sz="1200" dirty="0">
                <a:latin typeface="Consolas" panose="020B0609020204030204" pitchFamily="49" charset="0"/>
                <a:cs typeface="Consolas" panose="020B0609020204030204" pitchFamily="49" charset="0"/>
              </a:rPr>
              <a:t>class Ellipse {</a:t>
            </a:r>
          </a:p>
          <a:p>
            <a:pPr indent="-57150"/>
            <a:r>
              <a:rPr lang="en-CA" sz="1200" dirty="0">
                <a:latin typeface="Consolas" panose="020B0609020204030204" pitchFamily="49" charset="0"/>
                <a:cs typeface="Consolas" panose="020B0609020204030204" pitchFamily="49" charset="0"/>
              </a:rPr>
              <a:t>    private:</a:t>
            </a:r>
          </a:p>
          <a:p>
            <a:pPr indent="-57150"/>
            <a:r>
              <a:rPr lang="en-CA" sz="1200" dirty="0">
                <a:latin typeface="Consolas" panose="020B0609020204030204" pitchFamily="49" charset="0"/>
                <a:cs typeface="Consolas" panose="020B0609020204030204" pitchFamily="49" charset="0"/>
              </a:rPr>
              <a:t>        int </a:t>
            </a:r>
            <a:r>
              <a:rPr lang="en-CA" sz="1200" dirty="0" err="1">
                <a:latin typeface="Consolas" panose="020B0609020204030204" pitchFamily="49" charset="0"/>
                <a:cs typeface="Consolas" panose="020B0609020204030204" pitchFamily="49" charset="0"/>
              </a:rPr>
              <a:t>center_x</a:t>
            </a:r>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 // </a:t>
            </a:r>
            <a:r>
              <a:rPr lang="en-CA" sz="1200" dirty="0">
                <a:latin typeface="Consolas" panose="020B0609020204030204" pitchFamily="49" charset="0"/>
                <a:cs typeface="Consolas" panose="020B0609020204030204" pitchFamily="49" charset="0"/>
              </a:rPr>
              <a:t>um</a:t>
            </a:r>
          </a:p>
          <a:p>
            <a:pPr indent="-57150"/>
            <a:r>
              <a:rPr lang="en-CA" sz="1200" dirty="0">
                <a:latin typeface="Consolas" panose="020B0609020204030204" pitchFamily="49" charset="0"/>
                <a:cs typeface="Consolas" panose="020B0609020204030204" pitchFamily="49" charset="0"/>
              </a:rPr>
              <a:t>        int </a:t>
            </a:r>
            <a:r>
              <a:rPr lang="en-CA" sz="1200" dirty="0" err="1">
                <a:latin typeface="Consolas" panose="020B0609020204030204" pitchFamily="49" charset="0"/>
                <a:cs typeface="Consolas" panose="020B0609020204030204" pitchFamily="49" charset="0"/>
              </a:rPr>
              <a:t>center_y</a:t>
            </a:r>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 // </a:t>
            </a:r>
            <a:r>
              <a:rPr lang="en-CA" sz="1200" dirty="0">
                <a:latin typeface="Consolas" panose="020B0609020204030204" pitchFamily="49" charset="0"/>
                <a:cs typeface="Consolas" panose="020B0609020204030204" pitchFamily="49" charset="0"/>
              </a:rPr>
              <a:t>um</a:t>
            </a:r>
          </a:p>
          <a:p>
            <a:pPr indent="-57150"/>
            <a:r>
              <a:rPr lang="en-CA" sz="1200" dirty="0" smtClean="0">
                <a:latin typeface="Consolas" panose="020B0609020204030204" pitchFamily="49" charset="0"/>
                <a:cs typeface="Consolas" panose="020B0609020204030204" pitchFamily="49" charset="0"/>
              </a:rPr>
              <a:t>        unsigned int width;  // um</a:t>
            </a:r>
          </a:p>
          <a:p>
            <a:pPr indent="-57150"/>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unsigned int height; // </a:t>
            </a:r>
            <a:r>
              <a:rPr lang="en-CA" sz="1200" dirty="0">
                <a:latin typeface="Consolas" panose="020B0609020204030204" pitchFamily="49" charset="0"/>
                <a:cs typeface="Consolas" panose="020B0609020204030204" pitchFamily="49" charset="0"/>
              </a:rPr>
              <a:t>um</a:t>
            </a:r>
          </a:p>
          <a:p>
            <a:pPr indent="-57150"/>
            <a:r>
              <a:rPr lang="en-CA" sz="1200" dirty="0" smtClean="0">
                <a:latin typeface="Consolas" panose="020B0609020204030204" pitchFamily="49" charset="0"/>
                <a:cs typeface="Consolas" panose="020B0609020204030204" pitchFamily="49" charset="0"/>
              </a:rPr>
              <a:t>        </a:t>
            </a:r>
            <a:r>
              <a:rPr lang="en-CA" sz="1200" dirty="0">
                <a:latin typeface="Consolas" panose="020B0609020204030204" pitchFamily="49" charset="0"/>
                <a:cs typeface="Consolas" panose="020B0609020204030204" pitchFamily="49" charset="0"/>
              </a:rPr>
              <a:t>bool </a:t>
            </a:r>
            <a:r>
              <a:rPr lang="en-CA" sz="1200" dirty="0" smtClean="0">
                <a:latin typeface="Consolas" panose="020B0609020204030204" pitchFamily="49" charset="0"/>
                <a:cs typeface="Consolas" panose="020B0609020204030204" pitchFamily="49" charset="0"/>
              </a:rPr>
              <a:t>solid;</a:t>
            </a:r>
          </a:p>
          <a:p>
            <a:pPr indent="-57150"/>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       unsigned int order;</a:t>
            </a:r>
            <a:endParaRPr lang="en-CA" sz="1200" dirty="0">
              <a:latin typeface="Consolas" panose="020B0609020204030204" pitchFamily="49" charset="0"/>
              <a:cs typeface="Consolas" panose="020B0609020204030204" pitchFamily="49" charset="0"/>
            </a:endParaRPr>
          </a:p>
          <a:p>
            <a:pPr indent="-57150"/>
            <a:r>
              <a:rPr lang="en-CA" sz="1200" b="1" dirty="0">
                <a:solidFill>
                  <a:srgbClr val="0070C0"/>
                </a:solidFill>
                <a:latin typeface="Consolas" panose="020B0609020204030204" pitchFamily="49" charset="0"/>
                <a:cs typeface="Consolas" panose="020B0609020204030204" pitchFamily="49" charset="0"/>
              </a:rPr>
              <a:t>        int angle;    // 10th of a degree</a:t>
            </a:r>
          </a:p>
          <a:p>
            <a:pPr indent="-57150"/>
            <a:r>
              <a:rPr lang="en-CA" sz="1200" dirty="0" smtClean="0">
                <a:latin typeface="Consolas" panose="020B0609020204030204" pitchFamily="49" charset="0"/>
                <a:cs typeface="Consolas" panose="020B0609020204030204" pitchFamily="49" charset="0"/>
              </a:rPr>
              <a:t>};</a:t>
            </a:r>
            <a:endParaRPr lang="en-CA" sz="1200" dirty="0">
              <a:latin typeface="Consolas" panose="020B0609020204030204" pitchFamily="49" charset="0"/>
              <a:cs typeface="Consolas" panose="020B0609020204030204" pitchFamily="49" charset="0"/>
            </a:endParaRPr>
          </a:p>
        </p:txBody>
      </p:sp>
      <p:sp>
        <p:nvSpPr>
          <p:cNvPr id="9" name="Rectangle 8"/>
          <p:cNvSpPr/>
          <p:nvPr/>
        </p:nvSpPr>
        <p:spPr>
          <a:xfrm>
            <a:off x="395536" y="2060848"/>
            <a:ext cx="3672408" cy="1938992"/>
          </a:xfrm>
          <a:prstGeom prst="rect">
            <a:avLst/>
          </a:prstGeom>
        </p:spPr>
        <p:txBody>
          <a:bodyPr wrap="square">
            <a:spAutoFit/>
          </a:bodyPr>
          <a:lstStyle/>
          <a:p>
            <a:pPr indent="-57150"/>
            <a:r>
              <a:rPr lang="en-CA" sz="1200" dirty="0">
                <a:latin typeface="Consolas" panose="020B0609020204030204" pitchFamily="49" charset="0"/>
                <a:cs typeface="Consolas" panose="020B0609020204030204" pitchFamily="49" charset="0"/>
              </a:rPr>
              <a:t>class </a:t>
            </a:r>
            <a:r>
              <a:rPr lang="en-CA" sz="1200" dirty="0" smtClean="0">
                <a:latin typeface="Consolas" panose="020B0609020204030204" pitchFamily="49" charset="0"/>
                <a:cs typeface="Consolas" panose="020B0609020204030204" pitchFamily="49" charset="0"/>
              </a:rPr>
              <a:t>Rectangle {</a:t>
            </a:r>
            <a:endParaRPr lang="en-CA" sz="1200" dirty="0">
              <a:latin typeface="Consolas" panose="020B0609020204030204" pitchFamily="49" charset="0"/>
              <a:cs typeface="Consolas" panose="020B0609020204030204" pitchFamily="49" charset="0"/>
            </a:endParaRPr>
          </a:p>
          <a:p>
            <a:pPr indent="-57150"/>
            <a:r>
              <a:rPr lang="en-CA" sz="1200" dirty="0">
                <a:latin typeface="Consolas" panose="020B0609020204030204" pitchFamily="49" charset="0"/>
                <a:cs typeface="Consolas" panose="020B0609020204030204" pitchFamily="49" charset="0"/>
              </a:rPr>
              <a:t>    private:</a:t>
            </a:r>
          </a:p>
          <a:p>
            <a:pPr indent="-57150"/>
            <a:r>
              <a:rPr lang="en-CA" sz="1200" dirty="0">
                <a:latin typeface="Consolas" panose="020B0609020204030204" pitchFamily="49" charset="0"/>
                <a:cs typeface="Consolas" panose="020B0609020204030204" pitchFamily="49" charset="0"/>
              </a:rPr>
              <a:t>        int </a:t>
            </a:r>
            <a:r>
              <a:rPr lang="en-CA" sz="1200" dirty="0" err="1">
                <a:latin typeface="Consolas" panose="020B0609020204030204" pitchFamily="49" charset="0"/>
                <a:cs typeface="Consolas" panose="020B0609020204030204" pitchFamily="49" charset="0"/>
              </a:rPr>
              <a:t>center_x</a:t>
            </a:r>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 // </a:t>
            </a:r>
            <a:r>
              <a:rPr lang="en-CA" sz="1200" dirty="0">
                <a:latin typeface="Consolas" panose="020B0609020204030204" pitchFamily="49" charset="0"/>
                <a:cs typeface="Consolas" panose="020B0609020204030204" pitchFamily="49" charset="0"/>
              </a:rPr>
              <a:t>um</a:t>
            </a:r>
          </a:p>
          <a:p>
            <a:pPr indent="-57150"/>
            <a:r>
              <a:rPr lang="en-CA" sz="1200" dirty="0">
                <a:latin typeface="Consolas" panose="020B0609020204030204" pitchFamily="49" charset="0"/>
                <a:cs typeface="Consolas" panose="020B0609020204030204" pitchFamily="49" charset="0"/>
              </a:rPr>
              <a:t>        int </a:t>
            </a:r>
            <a:r>
              <a:rPr lang="en-CA" sz="1200" dirty="0" err="1">
                <a:latin typeface="Consolas" panose="020B0609020204030204" pitchFamily="49" charset="0"/>
                <a:cs typeface="Consolas" panose="020B0609020204030204" pitchFamily="49" charset="0"/>
              </a:rPr>
              <a:t>center_y</a:t>
            </a:r>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 // </a:t>
            </a:r>
            <a:r>
              <a:rPr lang="en-CA" sz="1200" dirty="0">
                <a:latin typeface="Consolas" panose="020B0609020204030204" pitchFamily="49" charset="0"/>
                <a:cs typeface="Consolas" panose="020B0609020204030204" pitchFamily="49" charset="0"/>
              </a:rPr>
              <a:t>um</a:t>
            </a:r>
          </a:p>
          <a:p>
            <a:pPr indent="-57150"/>
            <a:r>
              <a:rPr lang="en-CA" sz="1200" dirty="0" smtClean="0">
                <a:latin typeface="Consolas" panose="020B0609020204030204" pitchFamily="49" charset="0"/>
                <a:cs typeface="Consolas" panose="020B0609020204030204" pitchFamily="49" charset="0"/>
              </a:rPr>
              <a:t>        unsigned int width;  // um</a:t>
            </a:r>
          </a:p>
          <a:p>
            <a:pPr indent="-57150"/>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unsigned int height; // </a:t>
            </a:r>
            <a:r>
              <a:rPr lang="en-CA" sz="1200" dirty="0">
                <a:latin typeface="Consolas" panose="020B0609020204030204" pitchFamily="49" charset="0"/>
                <a:cs typeface="Consolas" panose="020B0609020204030204" pitchFamily="49" charset="0"/>
              </a:rPr>
              <a:t>um</a:t>
            </a:r>
          </a:p>
          <a:p>
            <a:pPr indent="-57150"/>
            <a:r>
              <a:rPr lang="en-CA" sz="1200" dirty="0" smtClean="0">
                <a:latin typeface="Consolas" panose="020B0609020204030204" pitchFamily="49" charset="0"/>
                <a:cs typeface="Consolas" panose="020B0609020204030204" pitchFamily="49" charset="0"/>
              </a:rPr>
              <a:t>        bool solid;</a:t>
            </a:r>
          </a:p>
          <a:p>
            <a:pPr indent="-57150"/>
            <a:r>
              <a:rPr lang="en-CA" sz="1200" dirty="0">
                <a:latin typeface="Consolas" panose="020B0609020204030204" pitchFamily="49" charset="0"/>
                <a:cs typeface="Consolas" panose="020B0609020204030204" pitchFamily="49" charset="0"/>
              </a:rPr>
              <a:t>        unsigned int order</a:t>
            </a:r>
            <a:r>
              <a:rPr lang="en-CA" sz="1200" dirty="0" smtClean="0">
                <a:latin typeface="Consolas" panose="020B0609020204030204" pitchFamily="49" charset="0"/>
                <a:cs typeface="Consolas" panose="020B0609020204030204" pitchFamily="49" charset="0"/>
              </a:rPr>
              <a:t>;</a:t>
            </a:r>
            <a:endParaRPr lang="en-CA" sz="1200" dirty="0">
              <a:latin typeface="Consolas" panose="020B0609020204030204" pitchFamily="49" charset="0"/>
              <a:cs typeface="Consolas" panose="020B0609020204030204" pitchFamily="49" charset="0"/>
            </a:endParaRPr>
          </a:p>
          <a:p>
            <a:pPr indent="-57150"/>
            <a:r>
              <a:rPr lang="en-CA" sz="1200" b="1" dirty="0">
                <a:solidFill>
                  <a:srgbClr val="0070C0"/>
                </a:solidFill>
                <a:latin typeface="Consolas" panose="020B0609020204030204" pitchFamily="49" charset="0"/>
                <a:cs typeface="Consolas" panose="020B0609020204030204" pitchFamily="49" charset="0"/>
              </a:rPr>
              <a:t>        int angle;    // 10th of a degree</a:t>
            </a:r>
          </a:p>
          <a:p>
            <a:pPr indent="-57150"/>
            <a:r>
              <a:rPr lang="en-CA" sz="1200" dirty="0" smtClean="0">
                <a:latin typeface="Consolas" panose="020B0609020204030204" pitchFamily="49" charset="0"/>
                <a:cs typeface="Consolas" panose="020B0609020204030204" pitchFamily="49" charset="0"/>
              </a:rPr>
              <a:t>};</a:t>
            </a:r>
            <a:endParaRPr lang="en-CA" sz="1200" dirty="0">
              <a:latin typeface="Consolas" panose="020B0609020204030204" pitchFamily="49" charset="0"/>
              <a:cs typeface="Consolas" panose="020B0609020204030204" pitchFamily="49" charset="0"/>
            </a:endParaRPr>
          </a:p>
        </p:txBody>
      </p:sp>
      <p:sp>
        <p:nvSpPr>
          <p:cNvPr id="10" name="Rectangle 9"/>
          <p:cNvSpPr/>
          <p:nvPr/>
        </p:nvSpPr>
        <p:spPr>
          <a:xfrm>
            <a:off x="4559760" y="1968515"/>
            <a:ext cx="4104456" cy="2123658"/>
          </a:xfrm>
          <a:prstGeom prst="rect">
            <a:avLst/>
          </a:prstGeom>
        </p:spPr>
        <p:txBody>
          <a:bodyPr wrap="square">
            <a:spAutoFit/>
          </a:bodyPr>
          <a:lstStyle/>
          <a:p>
            <a:pPr indent="-57150"/>
            <a:r>
              <a:rPr lang="en-CA" sz="1200" dirty="0">
                <a:latin typeface="Consolas" panose="020B0609020204030204" pitchFamily="49" charset="0"/>
                <a:cs typeface="Consolas" panose="020B0609020204030204" pitchFamily="49" charset="0"/>
              </a:rPr>
              <a:t>class </a:t>
            </a:r>
            <a:r>
              <a:rPr lang="en-CA" sz="1200" dirty="0" smtClean="0">
                <a:latin typeface="Consolas" panose="020B0609020204030204" pitchFamily="49" charset="0"/>
                <a:cs typeface="Consolas" panose="020B0609020204030204" pitchFamily="49" charset="0"/>
              </a:rPr>
              <a:t>Polygon {</a:t>
            </a:r>
            <a:endParaRPr lang="en-CA" sz="1200" dirty="0">
              <a:latin typeface="Consolas" panose="020B0609020204030204" pitchFamily="49" charset="0"/>
              <a:cs typeface="Consolas" panose="020B0609020204030204" pitchFamily="49" charset="0"/>
            </a:endParaRPr>
          </a:p>
          <a:p>
            <a:pPr indent="-57150"/>
            <a:r>
              <a:rPr lang="en-CA" sz="1200" dirty="0">
                <a:latin typeface="Consolas" panose="020B0609020204030204" pitchFamily="49" charset="0"/>
                <a:cs typeface="Consolas" panose="020B0609020204030204" pitchFamily="49" charset="0"/>
              </a:rPr>
              <a:t>    private:</a:t>
            </a:r>
          </a:p>
          <a:p>
            <a:pPr indent="-57150"/>
            <a:r>
              <a:rPr lang="en-CA" sz="1200" dirty="0">
                <a:latin typeface="Consolas" panose="020B0609020204030204" pitchFamily="49" charset="0"/>
                <a:cs typeface="Consolas" panose="020B0609020204030204" pitchFamily="49" charset="0"/>
              </a:rPr>
              <a:t>        int </a:t>
            </a:r>
            <a:r>
              <a:rPr lang="en-CA" sz="1200" dirty="0" err="1">
                <a:latin typeface="Consolas" panose="020B0609020204030204" pitchFamily="49" charset="0"/>
                <a:cs typeface="Consolas" panose="020B0609020204030204" pitchFamily="49" charset="0"/>
              </a:rPr>
              <a:t>center_x</a:t>
            </a:r>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 // </a:t>
            </a:r>
            <a:r>
              <a:rPr lang="en-CA" sz="1200" dirty="0">
                <a:latin typeface="Consolas" panose="020B0609020204030204" pitchFamily="49" charset="0"/>
                <a:cs typeface="Consolas" panose="020B0609020204030204" pitchFamily="49" charset="0"/>
              </a:rPr>
              <a:t>um</a:t>
            </a:r>
          </a:p>
          <a:p>
            <a:pPr indent="-57150"/>
            <a:r>
              <a:rPr lang="en-CA" sz="1200" dirty="0">
                <a:latin typeface="Consolas" panose="020B0609020204030204" pitchFamily="49" charset="0"/>
                <a:cs typeface="Consolas" panose="020B0609020204030204" pitchFamily="49" charset="0"/>
              </a:rPr>
              <a:t>        int </a:t>
            </a:r>
            <a:r>
              <a:rPr lang="en-CA" sz="1200" dirty="0" err="1">
                <a:latin typeface="Consolas" panose="020B0609020204030204" pitchFamily="49" charset="0"/>
                <a:cs typeface="Consolas" panose="020B0609020204030204" pitchFamily="49" charset="0"/>
              </a:rPr>
              <a:t>center_y</a:t>
            </a:r>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 // </a:t>
            </a:r>
            <a:r>
              <a:rPr lang="en-CA" sz="1200" dirty="0">
                <a:latin typeface="Consolas" panose="020B0609020204030204" pitchFamily="49" charset="0"/>
                <a:cs typeface="Consolas" panose="020B0609020204030204" pitchFamily="49" charset="0"/>
              </a:rPr>
              <a:t>um</a:t>
            </a:r>
          </a:p>
          <a:p>
            <a:pPr indent="-57150"/>
            <a:r>
              <a:rPr lang="en-CA" sz="1200" dirty="0" smtClean="0">
                <a:latin typeface="Consolas" panose="020B0609020204030204" pitchFamily="49" charset="0"/>
                <a:cs typeface="Consolas" panose="020B0609020204030204" pitchFamily="49" charset="0"/>
              </a:rPr>
              <a:t>        unsigned int width;  // </a:t>
            </a:r>
            <a:r>
              <a:rPr lang="en-CA" sz="1200" dirty="0">
                <a:latin typeface="Consolas" panose="020B0609020204030204" pitchFamily="49" charset="0"/>
                <a:cs typeface="Consolas" panose="020B0609020204030204" pitchFamily="49" charset="0"/>
              </a:rPr>
              <a:t>um</a:t>
            </a:r>
          </a:p>
          <a:p>
            <a:pPr indent="-57150"/>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unsigned int height; // </a:t>
            </a:r>
            <a:r>
              <a:rPr lang="en-CA" sz="1200" dirty="0">
                <a:latin typeface="Consolas" panose="020B0609020204030204" pitchFamily="49" charset="0"/>
                <a:cs typeface="Consolas" panose="020B0609020204030204" pitchFamily="49" charset="0"/>
              </a:rPr>
              <a:t>um</a:t>
            </a:r>
          </a:p>
          <a:p>
            <a:pPr indent="-57150"/>
            <a:r>
              <a:rPr lang="en-CA" sz="1200" dirty="0" smtClean="0">
                <a:latin typeface="Consolas" panose="020B0609020204030204" pitchFamily="49" charset="0"/>
                <a:cs typeface="Consolas" panose="020B0609020204030204" pitchFamily="49" charset="0"/>
              </a:rPr>
              <a:t>        unsigned int </a:t>
            </a:r>
            <a:r>
              <a:rPr lang="en-CA" sz="1200" dirty="0" err="1" smtClean="0">
                <a:latin typeface="Consolas" panose="020B0609020204030204" pitchFamily="49" charset="0"/>
                <a:cs typeface="Consolas" panose="020B0609020204030204" pitchFamily="49" charset="0"/>
              </a:rPr>
              <a:t>num_sides</a:t>
            </a:r>
            <a:r>
              <a:rPr lang="en-CA" sz="1200" dirty="0" smtClean="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 3, 4, ...</a:t>
            </a:r>
            <a:endParaRPr lang="en-CA" sz="1200" dirty="0">
              <a:latin typeface="Consolas" panose="020B0609020204030204" pitchFamily="49" charset="0"/>
              <a:cs typeface="Consolas" panose="020B0609020204030204" pitchFamily="49" charset="0"/>
            </a:endParaRPr>
          </a:p>
          <a:p>
            <a:pPr indent="-57150"/>
            <a:r>
              <a:rPr lang="en-CA" sz="1200" dirty="0" smtClean="0">
                <a:latin typeface="Consolas" panose="020B0609020204030204" pitchFamily="49" charset="0"/>
                <a:cs typeface="Consolas" panose="020B0609020204030204" pitchFamily="49" charset="0"/>
              </a:rPr>
              <a:t>        </a:t>
            </a:r>
            <a:r>
              <a:rPr lang="en-CA" sz="1200" dirty="0">
                <a:latin typeface="Consolas" panose="020B0609020204030204" pitchFamily="49" charset="0"/>
                <a:cs typeface="Consolas" panose="020B0609020204030204" pitchFamily="49" charset="0"/>
              </a:rPr>
              <a:t>bool </a:t>
            </a:r>
            <a:r>
              <a:rPr lang="en-CA" sz="1200" dirty="0" smtClean="0">
                <a:latin typeface="Consolas" panose="020B0609020204030204" pitchFamily="49" charset="0"/>
                <a:cs typeface="Consolas" panose="020B0609020204030204" pitchFamily="49" charset="0"/>
              </a:rPr>
              <a:t>solid;</a:t>
            </a:r>
          </a:p>
          <a:p>
            <a:pPr indent="-57150"/>
            <a:r>
              <a:rPr lang="en-CA" sz="1200" dirty="0">
                <a:latin typeface="Consolas" panose="020B0609020204030204" pitchFamily="49" charset="0"/>
                <a:cs typeface="Consolas" panose="020B0609020204030204" pitchFamily="49" charset="0"/>
              </a:rPr>
              <a:t>        unsigned int order;</a:t>
            </a:r>
          </a:p>
          <a:p>
            <a:pPr indent="-57150"/>
            <a:r>
              <a:rPr lang="en-CA" sz="1200" b="1" dirty="0">
                <a:solidFill>
                  <a:srgbClr val="0070C0"/>
                </a:solidFill>
                <a:latin typeface="Consolas" panose="020B0609020204030204" pitchFamily="49" charset="0"/>
                <a:cs typeface="Consolas" panose="020B0609020204030204" pitchFamily="49" charset="0"/>
              </a:rPr>
              <a:t>        int angle;    // 10th of a degree</a:t>
            </a:r>
          </a:p>
          <a:p>
            <a:pPr indent="-57150"/>
            <a:r>
              <a:rPr lang="en-CA" sz="1200" dirty="0" smtClean="0">
                <a:latin typeface="Consolas" panose="020B0609020204030204" pitchFamily="49" charset="0"/>
                <a:cs typeface="Consolas" panose="020B0609020204030204" pitchFamily="49" charset="0"/>
              </a:rPr>
              <a:t>};</a:t>
            </a:r>
            <a:endParaRPr lang="en-CA" sz="1200" dirty="0">
              <a:latin typeface="Consolas" panose="020B0609020204030204" pitchFamily="49" charset="0"/>
              <a:cs typeface="Consolas" panose="020B0609020204030204" pitchFamily="49" charset="0"/>
            </a:endParaRPr>
          </a:p>
        </p:txBody>
      </p:sp>
      <p:sp>
        <p:nvSpPr>
          <p:cNvPr id="11" name="Rectangle 10"/>
          <p:cNvSpPr/>
          <p:nvPr/>
        </p:nvSpPr>
        <p:spPr>
          <a:xfrm>
            <a:off x="4647522" y="4154569"/>
            <a:ext cx="4219847" cy="2308324"/>
          </a:xfrm>
          <a:prstGeom prst="rect">
            <a:avLst/>
          </a:prstGeom>
        </p:spPr>
        <p:txBody>
          <a:bodyPr wrap="square">
            <a:spAutoFit/>
          </a:bodyPr>
          <a:lstStyle/>
          <a:p>
            <a:pPr indent="-57150"/>
            <a:r>
              <a:rPr lang="en-CA" sz="1200" dirty="0">
                <a:latin typeface="Consolas" panose="020B0609020204030204" pitchFamily="49" charset="0"/>
                <a:cs typeface="Consolas" panose="020B0609020204030204" pitchFamily="49" charset="0"/>
              </a:rPr>
              <a:t>class </a:t>
            </a:r>
            <a:r>
              <a:rPr lang="en-CA" sz="1200" dirty="0" smtClean="0">
                <a:latin typeface="Consolas" panose="020B0609020204030204" pitchFamily="49" charset="0"/>
                <a:cs typeface="Consolas" panose="020B0609020204030204" pitchFamily="49" charset="0"/>
              </a:rPr>
              <a:t>Star {</a:t>
            </a:r>
            <a:endParaRPr lang="en-CA" sz="1200" dirty="0">
              <a:latin typeface="Consolas" panose="020B0609020204030204" pitchFamily="49" charset="0"/>
              <a:cs typeface="Consolas" panose="020B0609020204030204" pitchFamily="49" charset="0"/>
            </a:endParaRPr>
          </a:p>
          <a:p>
            <a:pPr indent="-57150"/>
            <a:r>
              <a:rPr lang="en-CA" sz="1200" dirty="0">
                <a:latin typeface="Consolas" panose="020B0609020204030204" pitchFamily="49" charset="0"/>
                <a:cs typeface="Consolas" panose="020B0609020204030204" pitchFamily="49" charset="0"/>
              </a:rPr>
              <a:t>    private:</a:t>
            </a:r>
          </a:p>
          <a:p>
            <a:pPr indent="-57150"/>
            <a:r>
              <a:rPr lang="en-CA" sz="1200" dirty="0">
                <a:latin typeface="Consolas" panose="020B0609020204030204" pitchFamily="49" charset="0"/>
                <a:cs typeface="Consolas" panose="020B0609020204030204" pitchFamily="49" charset="0"/>
              </a:rPr>
              <a:t>        int </a:t>
            </a:r>
            <a:r>
              <a:rPr lang="en-CA" sz="1200" dirty="0" err="1">
                <a:latin typeface="Consolas" panose="020B0609020204030204" pitchFamily="49" charset="0"/>
                <a:cs typeface="Consolas" panose="020B0609020204030204" pitchFamily="49" charset="0"/>
              </a:rPr>
              <a:t>center_x</a:t>
            </a:r>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 // </a:t>
            </a:r>
            <a:r>
              <a:rPr lang="en-CA" sz="1200" dirty="0">
                <a:latin typeface="Consolas" panose="020B0609020204030204" pitchFamily="49" charset="0"/>
                <a:cs typeface="Consolas" panose="020B0609020204030204" pitchFamily="49" charset="0"/>
              </a:rPr>
              <a:t>um</a:t>
            </a:r>
          </a:p>
          <a:p>
            <a:pPr indent="-57150"/>
            <a:r>
              <a:rPr lang="en-CA" sz="1200" dirty="0">
                <a:latin typeface="Consolas" panose="020B0609020204030204" pitchFamily="49" charset="0"/>
                <a:cs typeface="Consolas" panose="020B0609020204030204" pitchFamily="49" charset="0"/>
              </a:rPr>
              <a:t>        int </a:t>
            </a:r>
            <a:r>
              <a:rPr lang="en-CA" sz="1200" dirty="0" err="1">
                <a:latin typeface="Consolas" panose="020B0609020204030204" pitchFamily="49" charset="0"/>
                <a:cs typeface="Consolas" panose="020B0609020204030204" pitchFamily="49" charset="0"/>
              </a:rPr>
              <a:t>center_y</a:t>
            </a:r>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 // </a:t>
            </a:r>
            <a:r>
              <a:rPr lang="en-CA" sz="1200" dirty="0">
                <a:latin typeface="Consolas" panose="020B0609020204030204" pitchFamily="49" charset="0"/>
                <a:cs typeface="Consolas" panose="020B0609020204030204" pitchFamily="49" charset="0"/>
              </a:rPr>
              <a:t>um</a:t>
            </a:r>
          </a:p>
          <a:p>
            <a:pPr indent="-57150"/>
            <a:r>
              <a:rPr lang="en-CA" sz="1200" dirty="0" smtClean="0">
                <a:latin typeface="Consolas" panose="020B0609020204030204" pitchFamily="49" charset="0"/>
                <a:cs typeface="Consolas" panose="020B0609020204030204" pitchFamily="49" charset="0"/>
              </a:rPr>
              <a:t>        unsigned int width;  // </a:t>
            </a:r>
            <a:r>
              <a:rPr lang="en-CA" sz="1200" dirty="0">
                <a:latin typeface="Consolas" panose="020B0609020204030204" pitchFamily="49" charset="0"/>
                <a:cs typeface="Consolas" panose="020B0609020204030204" pitchFamily="49" charset="0"/>
              </a:rPr>
              <a:t>um</a:t>
            </a:r>
          </a:p>
          <a:p>
            <a:pPr indent="-57150"/>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unsigned int height; // </a:t>
            </a:r>
            <a:r>
              <a:rPr lang="en-CA" sz="1200" dirty="0">
                <a:latin typeface="Consolas" panose="020B0609020204030204" pitchFamily="49" charset="0"/>
                <a:cs typeface="Consolas" panose="020B0609020204030204" pitchFamily="49" charset="0"/>
              </a:rPr>
              <a:t>um</a:t>
            </a:r>
          </a:p>
          <a:p>
            <a:pPr indent="-57150"/>
            <a:r>
              <a:rPr lang="en-CA" sz="1200" dirty="0" smtClean="0">
                <a:latin typeface="Consolas" panose="020B0609020204030204" pitchFamily="49" charset="0"/>
                <a:cs typeface="Consolas" panose="020B0609020204030204" pitchFamily="49" charset="0"/>
              </a:rPr>
              <a:t>        unsigned int </a:t>
            </a:r>
            <a:r>
              <a:rPr lang="en-CA" sz="1200" dirty="0" err="1">
                <a:latin typeface="Consolas" panose="020B0609020204030204" pitchFamily="49" charset="0"/>
                <a:cs typeface="Consolas" panose="020B0609020204030204" pitchFamily="49" charset="0"/>
              </a:rPr>
              <a:t>num_</a:t>
            </a:r>
            <a:r>
              <a:rPr lang="en-CA" sz="1200" dirty="0" err="1" smtClean="0">
                <a:latin typeface="Consolas" panose="020B0609020204030204" pitchFamily="49" charset="0"/>
                <a:cs typeface="Consolas" panose="020B0609020204030204" pitchFamily="49" charset="0"/>
              </a:rPr>
              <a:t>sides</a:t>
            </a:r>
            <a:r>
              <a:rPr lang="en-CA" sz="1200" dirty="0" smtClean="0">
                <a:latin typeface="Consolas" panose="020B0609020204030204" pitchFamily="49" charset="0"/>
                <a:cs typeface="Consolas" panose="020B0609020204030204" pitchFamily="49" charset="0"/>
              </a:rPr>
              <a:t>; // 3, 4, ...</a:t>
            </a:r>
            <a:endParaRPr lang="en-CA" sz="1200" dirty="0">
              <a:latin typeface="Consolas" panose="020B0609020204030204" pitchFamily="49" charset="0"/>
              <a:cs typeface="Consolas" panose="020B0609020204030204" pitchFamily="49" charset="0"/>
            </a:endParaRPr>
          </a:p>
          <a:p>
            <a:pPr indent="-57150"/>
            <a:r>
              <a:rPr lang="en-CA" sz="1200" dirty="0" smtClean="0">
                <a:latin typeface="Consolas" panose="020B0609020204030204" pitchFamily="49" charset="0"/>
                <a:cs typeface="Consolas" panose="020B0609020204030204" pitchFamily="49" charset="0"/>
              </a:rPr>
              <a:t>        unsigned int sharpness; // 1, ..., 99</a:t>
            </a:r>
          </a:p>
          <a:p>
            <a:pPr indent="-57150"/>
            <a:r>
              <a:rPr lang="en-CA" sz="1200" dirty="0">
                <a:latin typeface="Consolas" panose="020B0609020204030204" pitchFamily="49" charset="0"/>
                <a:cs typeface="Consolas" panose="020B0609020204030204" pitchFamily="49" charset="0"/>
              </a:rPr>
              <a:t>        bool </a:t>
            </a:r>
            <a:r>
              <a:rPr lang="en-CA" sz="1200" dirty="0" smtClean="0">
                <a:latin typeface="Consolas" panose="020B0609020204030204" pitchFamily="49" charset="0"/>
                <a:cs typeface="Consolas" panose="020B0609020204030204" pitchFamily="49" charset="0"/>
              </a:rPr>
              <a:t>solid;</a:t>
            </a:r>
          </a:p>
          <a:p>
            <a:pPr indent="-57150"/>
            <a:r>
              <a:rPr lang="en-CA" sz="1200" dirty="0">
                <a:latin typeface="Consolas" panose="020B0609020204030204" pitchFamily="49" charset="0"/>
                <a:cs typeface="Consolas" panose="020B0609020204030204" pitchFamily="49" charset="0"/>
              </a:rPr>
              <a:t>        unsigned int order</a:t>
            </a:r>
            <a:r>
              <a:rPr lang="en-CA" sz="1200" dirty="0" smtClean="0">
                <a:latin typeface="Consolas" panose="020B0609020204030204" pitchFamily="49" charset="0"/>
                <a:cs typeface="Consolas" panose="020B0609020204030204" pitchFamily="49" charset="0"/>
              </a:rPr>
              <a:t>;</a:t>
            </a:r>
            <a:endParaRPr lang="en-CA" sz="1200" dirty="0">
              <a:latin typeface="Consolas" panose="020B0609020204030204" pitchFamily="49" charset="0"/>
              <a:cs typeface="Consolas" panose="020B0609020204030204" pitchFamily="49" charset="0"/>
            </a:endParaRPr>
          </a:p>
          <a:p>
            <a:pPr indent="-57150"/>
            <a:r>
              <a:rPr lang="en-CA" sz="1200" b="1" dirty="0">
                <a:solidFill>
                  <a:srgbClr val="0070C0"/>
                </a:solidFill>
                <a:latin typeface="Consolas" panose="020B0609020204030204" pitchFamily="49" charset="0"/>
                <a:cs typeface="Consolas" panose="020B0609020204030204" pitchFamily="49" charset="0"/>
              </a:rPr>
              <a:t>        int angle;    // 10th of a degree</a:t>
            </a:r>
          </a:p>
          <a:p>
            <a:pPr indent="-57150"/>
            <a:r>
              <a:rPr lang="en-CA" sz="1200" dirty="0" smtClean="0">
                <a:latin typeface="Consolas" panose="020B0609020204030204" pitchFamily="49" charset="0"/>
                <a:cs typeface="Consolas" panose="020B0609020204030204" pitchFamily="49" charset="0"/>
              </a:rPr>
              <a:t>};</a:t>
            </a:r>
            <a:endParaRPr lang="en-CA" sz="1200" dirty="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11417429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Inheritance</a:t>
            </a:r>
            <a:endParaRPr lang="en-CA" dirty="0"/>
          </a:p>
        </p:txBody>
      </p:sp>
      <p:sp>
        <p:nvSpPr>
          <p:cNvPr id="3" name="Content Placeholder 2"/>
          <p:cNvSpPr>
            <a:spLocks noGrp="1"/>
          </p:cNvSpPr>
          <p:nvPr>
            <p:ph idx="1"/>
          </p:nvPr>
        </p:nvSpPr>
        <p:spPr>
          <a:xfrm>
            <a:off x="457200" y="1600200"/>
            <a:ext cx="8075240" cy="4525963"/>
          </a:xfrm>
        </p:spPr>
        <p:txBody>
          <a:bodyPr/>
          <a:lstStyle/>
          <a:p>
            <a:r>
              <a:rPr lang="en-CA" dirty="0" smtClean="0"/>
              <a:t>Note that there is a lot in common:</a:t>
            </a:r>
          </a:p>
        </p:txBody>
      </p:sp>
      <p:sp>
        <p:nvSpPr>
          <p:cNvPr id="4" name="Rectangle 3"/>
          <p:cNvSpPr/>
          <p:nvPr/>
        </p:nvSpPr>
        <p:spPr>
          <a:xfrm>
            <a:off x="395536" y="4153889"/>
            <a:ext cx="3672408" cy="1938992"/>
          </a:xfrm>
          <a:prstGeom prst="rect">
            <a:avLst/>
          </a:prstGeom>
        </p:spPr>
        <p:txBody>
          <a:bodyPr wrap="square">
            <a:spAutoFit/>
          </a:bodyPr>
          <a:lstStyle/>
          <a:p>
            <a:pPr indent="-57150"/>
            <a:r>
              <a:rPr lang="en-CA" sz="1200" dirty="0">
                <a:latin typeface="Consolas" panose="020B0609020204030204" pitchFamily="49" charset="0"/>
                <a:cs typeface="Consolas" panose="020B0609020204030204" pitchFamily="49" charset="0"/>
              </a:rPr>
              <a:t>class Ellipse {</a:t>
            </a:r>
          </a:p>
          <a:p>
            <a:pPr indent="-57150"/>
            <a:r>
              <a:rPr lang="en-CA" sz="1200" dirty="0">
                <a:latin typeface="Consolas" panose="020B0609020204030204" pitchFamily="49" charset="0"/>
                <a:cs typeface="Consolas" panose="020B0609020204030204" pitchFamily="49" charset="0"/>
              </a:rPr>
              <a:t>    private:</a:t>
            </a:r>
          </a:p>
          <a:p>
            <a:pPr indent="-57150"/>
            <a:r>
              <a:rPr lang="en-CA" sz="1200" dirty="0">
                <a:latin typeface="Consolas" panose="020B0609020204030204" pitchFamily="49" charset="0"/>
                <a:cs typeface="Consolas" panose="020B0609020204030204" pitchFamily="49" charset="0"/>
              </a:rPr>
              <a:t>        </a:t>
            </a:r>
            <a:r>
              <a:rPr lang="en-CA" sz="1200" b="1" dirty="0">
                <a:solidFill>
                  <a:srgbClr val="0070C0"/>
                </a:solidFill>
                <a:latin typeface="Consolas" panose="020B0609020204030204" pitchFamily="49" charset="0"/>
                <a:cs typeface="Consolas" panose="020B0609020204030204" pitchFamily="49" charset="0"/>
              </a:rPr>
              <a:t>int </a:t>
            </a:r>
            <a:r>
              <a:rPr lang="en-CA" sz="1200" b="1" dirty="0" err="1">
                <a:solidFill>
                  <a:srgbClr val="0070C0"/>
                </a:solidFill>
                <a:latin typeface="Consolas" panose="020B0609020204030204" pitchFamily="49" charset="0"/>
                <a:cs typeface="Consolas" panose="020B0609020204030204" pitchFamily="49" charset="0"/>
              </a:rPr>
              <a:t>center_x</a:t>
            </a:r>
            <a:r>
              <a:rPr lang="en-CA" sz="1200" b="1" dirty="0">
                <a:solidFill>
                  <a:srgbClr val="0070C0"/>
                </a:solidFill>
                <a:latin typeface="Consolas" panose="020B0609020204030204" pitchFamily="49" charset="0"/>
                <a:cs typeface="Consolas" panose="020B0609020204030204" pitchFamily="49" charset="0"/>
              </a:rPr>
              <a:t>;       </a:t>
            </a:r>
            <a:r>
              <a:rPr lang="en-CA" sz="1200" b="1" dirty="0" smtClean="0">
                <a:solidFill>
                  <a:srgbClr val="0070C0"/>
                </a:solidFill>
                <a:latin typeface="Consolas" panose="020B0609020204030204" pitchFamily="49" charset="0"/>
                <a:cs typeface="Consolas" panose="020B0609020204030204" pitchFamily="49" charset="0"/>
              </a:rPr>
              <a:t> // </a:t>
            </a:r>
            <a:r>
              <a:rPr lang="en-CA" sz="1200" b="1" dirty="0">
                <a:solidFill>
                  <a:srgbClr val="0070C0"/>
                </a:solidFill>
                <a:latin typeface="Consolas" panose="020B0609020204030204" pitchFamily="49" charset="0"/>
                <a:cs typeface="Consolas" panose="020B0609020204030204" pitchFamily="49" charset="0"/>
              </a:rPr>
              <a:t>um</a:t>
            </a:r>
          </a:p>
          <a:p>
            <a:pPr indent="-57150"/>
            <a:r>
              <a:rPr lang="en-CA" sz="1200" b="1" dirty="0">
                <a:solidFill>
                  <a:srgbClr val="0070C0"/>
                </a:solidFill>
                <a:latin typeface="Consolas" panose="020B0609020204030204" pitchFamily="49" charset="0"/>
                <a:cs typeface="Consolas" panose="020B0609020204030204" pitchFamily="49" charset="0"/>
              </a:rPr>
              <a:t>        int </a:t>
            </a:r>
            <a:r>
              <a:rPr lang="en-CA" sz="1200" b="1" dirty="0" err="1">
                <a:solidFill>
                  <a:srgbClr val="0070C0"/>
                </a:solidFill>
                <a:latin typeface="Consolas" panose="020B0609020204030204" pitchFamily="49" charset="0"/>
                <a:cs typeface="Consolas" panose="020B0609020204030204" pitchFamily="49" charset="0"/>
              </a:rPr>
              <a:t>center_y</a:t>
            </a:r>
            <a:r>
              <a:rPr lang="en-CA" sz="1200" b="1" dirty="0">
                <a:solidFill>
                  <a:srgbClr val="0070C0"/>
                </a:solidFill>
                <a:latin typeface="Consolas" panose="020B0609020204030204" pitchFamily="49" charset="0"/>
                <a:cs typeface="Consolas" panose="020B0609020204030204" pitchFamily="49" charset="0"/>
              </a:rPr>
              <a:t>;       </a:t>
            </a:r>
            <a:r>
              <a:rPr lang="en-CA" sz="1200" b="1" dirty="0" smtClean="0">
                <a:solidFill>
                  <a:srgbClr val="0070C0"/>
                </a:solidFill>
                <a:latin typeface="Consolas" panose="020B0609020204030204" pitchFamily="49" charset="0"/>
                <a:cs typeface="Consolas" panose="020B0609020204030204" pitchFamily="49" charset="0"/>
              </a:rPr>
              <a:t> // </a:t>
            </a:r>
            <a:r>
              <a:rPr lang="en-CA" sz="1200" b="1" dirty="0">
                <a:solidFill>
                  <a:srgbClr val="0070C0"/>
                </a:solidFill>
                <a:latin typeface="Consolas" panose="020B0609020204030204" pitchFamily="49" charset="0"/>
                <a:cs typeface="Consolas" panose="020B0609020204030204" pitchFamily="49" charset="0"/>
              </a:rPr>
              <a:t>um</a:t>
            </a:r>
          </a:p>
          <a:p>
            <a:pPr indent="-57150"/>
            <a:r>
              <a:rPr lang="en-CA" sz="1200" b="1" dirty="0" smtClean="0">
                <a:solidFill>
                  <a:srgbClr val="0070C0"/>
                </a:solidFill>
                <a:latin typeface="Consolas" panose="020B0609020204030204" pitchFamily="49" charset="0"/>
                <a:cs typeface="Consolas" panose="020B0609020204030204" pitchFamily="49" charset="0"/>
              </a:rPr>
              <a:t>        unsigned int width;  // um</a:t>
            </a:r>
          </a:p>
          <a:p>
            <a:pPr indent="-57150"/>
            <a:r>
              <a:rPr lang="en-CA" sz="1200" dirty="0">
                <a:latin typeface="Consolas" panose="020B0609020204030204" pitchFamily="49" charset="0"/>
                <a:cs typeface="Consolas" panose="020B0609020204030204" pitchFamily="49" charset="0"/>
              </a:rPr>
              <a:t>        </a:t>
            </a:r>
            <a:r>
              <a:rPr lang="en-CA" sz="1200" b="1" dirty="0" smtClean="0">
                <a:solidFill>
                  <a:srgbClr val="0070C0"/>
                </a:solidFill>
                <a:latin typeface="Consolas" panose="020B0609020204030204" pitchFamily="49" charset="0"/>
                <a:cs typeface="Consolas" panose="020B0609020204030204" pitchFamily="49" charset="0"/>
              </a:rPr>
              <a:t>unsigned int height; // </a:t>
            </a:r>
            <a:r>
              <a:rPr lang="en-CA" sz="1200" b="1" dirty="0">
                <a:solidFill>
                  <a:srgbClr val="0070C0"/>
                </a:solidFill>
                <a:latin typeface="Consolas" panose="020B0609020204030204" pitchFamily="49" charset="0"/>
                <a:cs typeface="Consolas" panose="020B0609020204030204" pitchFamily="49" charset="0"/>
              </a:rPr>
              <a:t>um</a:t>
            </a:r>
          </a:p>
          <a:p>
            <a:pPr indent="-57150"/>
            <a:r>
              <a:rPr lang="en-CA" sz="1200" b="1" dirty="0" smtClean="0">
                <a:solidFill>
                  <a:srgbClr val="0070C0"/>
                </a:solidFill>
                <a:latin typeface="Consolas" panose="020B0609020204030204" pitchFamily="49" charset="0"/>
                <a:cs typeface="Consolas" panose="020B0609020204030204" pitchFamily="49" charset="0"/>
              </a:rPr>
              <a:t>        </a:t>
            </a:r>
            <a:r>
              <a:rPr lang="en-CA" sz="1200" b="1" dirty="0">
                <a:solidFill>
                  <a:srgbClr val="0070C0"/>
                </a:solidFill>
                <a:latin typeface="Consolas" panose="020B0609020204030204" pitchFamily="49" charset="0"/>
                <a:cs typeface="Consolas" panose="020B0609020204030204" pitchFamily="49" charset="0"/>
              </a:rPr>
              <a:t>bool </a:t>
            </a:r>
            <a:r>
              <a:rPr lang="en-CA" sz="1200" b="1" dirty="0" smtClean="0">
                <a:solidFill>
                  <a:srgbClr val="0070C0"/>
                </a:solidFill>
                <a:latin typeface="Consolas" panose="020B0609020204030204" pitchFamily="49" charset="0"/>
                <a:cs typeface="Consolas" panose="020B0609020204030204" pitchFamily="49" charset="0"/>
              </a:rPr>
              <a:t>solid;</a:t>
            </a:r>
          </a:p>
          <a:p>
            <a:pPr indent="-57150"/>
            <a:r>
              <a:rPr lang="en-CA" sz="1200" b="1" dirty="0">
                <a:solidFill>
                  <a:srgbClr val="0070C0"/>
                </a:solidFill>
                <a:latin typeface="Consolas" panose="020B0609020204030204" pitchFamily="49" charset="0"/>
                <a:cs typeface="Consolas" panose="020B0609020204030204" pitchFamily="49" charset="0"/>
              </a:rPr>
              <a:t> </a:t>
            </a:r>
            <a:r>
              <a:rPr lang="en-CA" sz="1200" b="1" dirty="0" smtClean="0">
                <a:solidFill>
                  <a:srgbClr val="0070C0"/>
                </a:solidFill>
                <a:latin typeface="Consolas" panose="020B0609020204030204" pitchFamily="49" charset="0"/>
                <a:cs typeface="Consolas" panose="020B0609020204030204" pitchFamily="49" charset="0"/>
              </a:rPr>
              <a:t>       unsigned int order;</a:t>
            </a:r>
            <a:endParaRPr lang="en-CA" sz="1200" b="1" dirty="0">
              <a:solidFill>
                <a:srgbClr val="0070C0"/>
              </a:solidFill>
              <a:latin typeface="Consolas" panose="020B0609020204030204" pitchFamily="49" charset="0"/>
              <a:cs typeface="Consolas" panose="020B0609020204030204" pitchFamily="49" charset="0"/>
            </a:endParaRPr>
          </a:p>
          <a:p>
            <a:pPr indent="-57150"/>
            <a:r>
              <a:rPr lang="en-CA" sz="1200" b="1" dirty="0">
                <a:solidFill>
                  <a:srgbClr val="0070C0"/>
                </a:solidFill>
                <a:latin typeface="Consolas" panose="020B0609020204030204" pitchFamily="49" charset="0"/>
                <a:cs typeface="Consolas" panose="020B0609020204030204" pitchFamily="49" charset="0"/>
              </a:rPr>
              <a:t>        int angle;    // 10th of a degree</a:t>
            </a:r>
          </a:p>
          <a:p>
            <a:pPr indent="-57150"/>
            <a:r>
              <a:rPr lang="en-CA" sz="1200" dirty="0" smtClean="0">
                <a:latin typeface="Consolas" panose="020B0609020204030204" pitchFamily="49" charset="0"/>
                <a:cs typeface="Consolas" panose="020B0609020204030204" pitchFamily="49" charset="0"/>
              </a:rPr>
              <a:t>};</a:t>
            </a:r>
            <a:endParaRPr lang="en-CA" sz="1200" dirty="0">
              <a:latin typeface="Consolas" panose="020B0609020204030204" pitchFamily="49" charset="0"/>
              <a:cs typeface="Consolas" panose="020B0609020204030204" pitchFamily="49" charset="0"/>
            </a:endParaRPr>
          </a:p>
        </p:txBody>
      </p:sp>
      <p:sp>
        <p:nvSpPr>
          <p:cNvPr id="5" name="Rectangle 4"/>
          <p:cNvSpPr/>
          <p:nvPr/>
        </p:nvSpPr>
        <p:spPr>
          <a:xfrm>
            <a:off x="395536" y="2060848"/>
            <a:ext cx="3672408" cy="1938992"/>
          </a:xfrm>
          <a:prstGeom prst="rect">
            <a:avLst/>
          </a:prstGeom>
        </p:spPr>
        <p:txBody>
          <a:bodyPr wrap="square">
            <a:spAutoFit/>
          </a:bodyPr>
          <a:lstStyle/>
          <a:p>
            <a:pPr indent="-57150"/>
            <a:r>
              <a:rPr lang="en-CA" sz="1200" dirty="0">
                <a:latin typeface="Consolas" panose="020B0609020204030204" pitchFamily="49" charset="0"/>
                <a:cs typeface="Consolas" panose="020B0609020204030204" pitchFamily="49" charset="0"/>
              </a:rPr>
              <a:t>class </a:t>
            </a:r>
            <a:r>
              <a:rPr lang="en-CA" sz="1200" dirty="0" smtClean="0">
                <a:latin typeface="Consolas" panose="020B0609020204030204" pitchFamily="49" charset="0"/>
                <a:cs typeface="Consolas" panose="020B0609020204030204" pitchFamily="49" charset="0"/>
              </a:rPr>
              <a:t>Rectangle {</a:t>
            </a:r>
            <a:endParaRPr lang="en-CA" sz="1200" dirty="0">
              <a:latin typeface="Consolas" panose="020B0609020204030204" pitchFamily="49" charset="0"/>
              <a:cs typeface="Consolas" panose="020B0609020204030204" pitchFamily="49" charset="0"/>
            </a:endParaRPr>
          </a:p>
          <a:p>
            <a:pPr indent="-57150"/>
            <a:r>
              <a:rPr lang="en-CA" sz="1200" dirty="0">
                <a:latin typeface="Consolas" panose="020B0609020204030204" pitchFamily="49" charset="0"/>
                <a:cs typeface="Consolas" panose="020B0609020204030204" pitchFamily="49" charset="0"/>
              </a:rPr>
              <a:t>    private:</a:t>
            </a:r>
          </a:p>
          <a:p>
            <a:pPr indent="-57150"/>
            <a:r>
              <a:rPr lang="en-CA" sz="1200" b="1" dirty="0">
                <a:solidFill>
                  <a:srgbClr val="0070C0"/>
                </a:solidFill>
                <a:latin typeface="Consolas" panose="020B0609020204030204" pitchFamily="49" charset="0"/>
                <a:cs typeface="Consolas" panose="020B0609020204030204" pitchFamily="49" charset="0"/>
              </a:rPr>
              <a:t>        int </a:t>
            </a:r>
            <a:r>
              <a:rPr lang="en-CA" sz="1200" b="1" dirty="0" err="1">
                <a:solidFill>
                  <a:srgbClr val="0070C0"/>
                </a:solidFill>
                <a:latin typeface="Consolas" panose="020B0609020204030204" pitchFamily="49" charset="0"/>
                <a:cs typeface="Consolas" panose="020B0609020204030204" pitchFamily="49" charset="0"/>
              </a:rPr>
              <a:t>center_x</a:t>
            </a:r>
            <a:r>
              <a:rPr lang="en-CA" sz="1200" b="1" dirty="0">
                <a:solidFill>
                  <a:srgbClr val="0070C0"/>
                </a:solidFill>
                <a:latin typeface="Consolas" panose="020B0609020204030204" pitchFamily="49" charset="0"/>
                <a:cs typeface="Consolas" panose="020B0609020204030204" pitchFamily="49" charset="0"/>
              </a:rPr>
              <a:t>;       </a:t>
            </a:r>
            <a:r>
              <a:rPr lang="en-CA" sz="1200" b="1" dirty="0" smtClean="0">
                <a:solidFill>
                  <a:srgbClr val="0070C0"/>
                </a:solidFill>
                <a:latin typeface="Consolas" panose="020B0609020204030204" pitchFamily="49" charset="0"/>
                <a:cs typeface="Consolas" panose="020B0609020204030204" pitchFamily="49" charset="0"/>
              </a:rPr>
              <a:t> // </a:t>
            </a:r>
            <a:r>
              <a:rPr lang="en-CA" sz="1200" b="1" dirty="0">
                <a:solidFill>
                  <a:srgbClr val="0070C0"/>
                </a:solidFill>
                <a:latin typeface="Consolas" panose="020B0609020204030204" pitchFamily="49" charset="0"/>
                <a:cs typeface="Consolas" panose="020B0609020204030204" pitchFamily="49" charset="0"/>
              </a:rPr>
              <a:t>um</a:t>
            </a:r>
          </a:p>
          <a:p>
            <a:pPr indent="-57150"/>
            <a:r>
              <a:rPr lang="en-CA" sz="1200" b="1" dirty="0">
                <a:solidFill>
                  <a:srgbClr val="0070C0"/>
                </a:solidFill>
                <a:latin typeface="Consolas" panose="020B0609020204030204" pitchFamily="49" charset="0"/>
                <a:cs typeface="Consolas" panose="020B0609020204030204" pitchFamily="49" charset="0"/>
              </a:rPr>
              <a:t>        int </a:t>
            </a:r>
            <a:r>
              <a:rPr lang="en-CA" sz="1200" b="1" dirty="0" err="1">
                <a:solidFill>
                  <a:srgbClr val="0070C0"/>
                </a:solidFill>
                <a:latin typeface="Consolas" panose="020B0609020204030204" pitchFamily="49" charset="0"/>
                <a:cs typeface="Consolas" panose="020B0609020204030204" pitchFamily="49" charset="0"/>
              </a:rPr>
              <a:t>center_y</a:t>
            </a:r>
            <a:r>
              <a:rPr lang="en-CA" sz="1200" b="1" dirty="0">
                <a:solidFill>
                  <a:srgbClr val="0070C0"/>
                </a:solidFill>
                <a:latin typeface="Consolas" panose="020B0609020204030204" pitchFamily="49" charset="0"/>
                <a:cs typeface="Consolas" panose="020B0609020204030204" pitchFamily="49" charset="0"/>
              </a:rPr>
              <a:t>;       </a:t>
            </a:r>
            <a:r>
              <a:rPr lang="en-CA" sz="1200" b="1" dirty="0" smtClean="0">
                <a:solidFill>
                  <a:srgbClr val="0070C0"/>
                </a:solidFill>
                <a:latin typeface="Consolas" panose="020B0609020204030204" pitchFamily="49" charset="0"/>
                <a:cs typeface="Consolas" panose="020B0609020204030204" pitchFamily="49" charset="0"/>
              </a:rPr>
              <a:t> // </a:t>
            </a:r>
            <a:r>
              <a:rPr lang="en-CA" sz="1200" b="1" dirty="0">
                <a:solidFill>
                  <a:srgbClr val="0070C0"/>
                </a:solidFill>
                <a:latin typeface="Consolas" panose="020B0609020204030204" pitchFamily="49" charset="0"/>
                <a:cs typeface="Consolas" panose="020B0609020204030204" pitchFamily="49" charset="0"/>
              </a:rPr>
              <a:t>um</a:t>
            </a:r>
          </a:p>
          <a:p>
            <a:pPr indent="-57150"/>
            <a:r>
              <a:rPr lang="en-CA" sz="1200" b="1" dirty="0" smtClean="0">
                <a:solidFill>
                  <a:srgbClr val="0070C0"/>
                </a:solidFill>
                <a:latin typeface="Consolas" panose="020B0609020204030204" pitchFamily="49" charset="0"/>
                <a:cs typeface="Consolas" panose="020B0609020204030204" pitchFamily="49" charset="0"/>
              </a:rPr>
              <a:t>        unsigned int width;  // um</a:t>
            </a:r>
          </a:p>
          <a:p>
            <a:pPr indent="-57150"/>
            <a:r>
              <a:rPr lang="en-CA" sz="1200" b="1" dirty="0">
                <a:solidFill>
                  <a:srgbClr val="0070C0"/>
                </a:solidFill>
                <a:latin typeface="Consolas" panose="020B0609020204030204" pitchFamily="49" charset="0"/>
                <a:cs typeface="Consolas" panose="020B0609020204030204" pitchFamily="49" charset="0"/>
              </a:rPr>
              <a:t>        </a:t>
            </a:r>
            <a:r>
              <a:rPr lang="en-CA" sz="1200" b="1" dirty="0" smtClean="0">
                <a:solidFill>
                  <a:srgbClr val="0070C0"/>
                </a:solidFill>
                <a:latin typeface="Consolas" panose="020B0609020204030204" pitchFamily="49" charset="0"/>
                <a:cs typeface="Consolas" panose="020B0609020204030204" pitchFamily="49" charset="0"/>
              </a:rPr>
              <a:t>unsigned int height; // </a:t>
            </a:r>
            <a:r>
              <a:rPr lang="en-CA" sz="1200" b="1" dirty="0">
                <a:solidFill>
                  <a:srgbClr val="0070C0"/>
                </a:solidFill>
                <a:latin typeface="Consolas" panose="020B0609020204030204" pitchFamily="49" charset="0"/>
                <a:cs typeface="Consolas" panose="020B0609020204030204" pitchFamily="49" charset="0"/>
              </a:rPr>
              <a:t>um</a:t>
            </a:r>
          </a:p>
          <a:p>
            <a:pPr indent="-57150"/>
            <a:r>
              <a:rPr lang="en-CA" sz="1200" b="1" dirty="0" smtClean="0">
                <a:solidFill>
                  <a:srgbClr val="0070C0"/>
                </a:solidFill>
                <a:latin typeface="Consolas" panose="020B0609020204030204" pitchFamily="49" charset="0"/>
                <a:cs typeface="Consolas" panose="020B0609020204030204" pitchFamily="49" charset="0"/>
              </a:rPr>
              <a:t>        bool solid;</a:t>
            </a:r>
          </a:p>
          <a:p>
            <a:pPr indent="-57150"/>
            <a:r>
              <a:rPr lang="en-CA" sz="1200" b="1" dirty="0">
                <a:solidFill>
                  <a:srgbClr val="0070C0"/>
                </a:solidFill>
                <a:latin typeface="Consolas" panose="020B0609020204030204" pitchFamily="49" charset="0"/>
                <a:cs typeface="Consolas" panose="020B0609020204030204" pitchFamily="49" charset="0"/>
              </a:rPr>
              <a:t>        unsigned int order</a:t>
            </a:r>
            <a:r>
              <a:rPr lang="en-CA" sz="1200" b="1" dirty="0" smtClean="0">
                <a:solidFill>
                  <a:srgbClr val="0070C0"/>
                </a:solidFill>
                <a:latin typeface="Consolas" panose="020B0609020204030204" pitchFamily="49" charset="0"/>
                <a:cs typeface="Consolas" panose="020B0609020204030204" pitchFamily="49" charset="0"/>
              </a:rPr>
              <a:t>;</a:t>
            </a:r>
            <a:endParaRPr lang="en-CA" sz="1200" b="1" dirty="0">
              <a:solidFill>
                <a:srgbClr val="0070C0"/>
              </a:solidFill>
              <a:latin typeface="Consolas" panose="020B0609020204030204" pitchFamily="49" charset="0"/>
              <a:cs typeface="Consolas" panose="020B0609020204030204" pitchFamily="49" charset="0"/>
            </a:endParaRPr>
          </a:p>
          <a:p>
            <a:pPr indent="-57150"/>
            <a:r>
              <a:rPr lang="en-CA" sz="1200" b="1" dirty="0">
                <a:solidFill>
                  <a:srgbClr val="0070C0"/>
                </a:solidFill>
                <a:latin typeface="Consolas" panose="020B0609020204030204" pitchFamily="49" charset="0"/>
                <a:cs typeface="Consolas" panose="020B0609020204030204" pitchFamily="49" charset="0"/>
              </a:rPr>
              <a:t>        int angle;    // 10th of a degree</a:t>
            </a:r>
          </a:p>
          <a:p>
            <a:pPr indent="-57150"/>
            <a:r>
              <a:rPr lang="en-CA" sz="1200" dirty="0" smtClean="0">
                <a:latin typeface="Consolas" panose="020B0609020204030204" pitchFamily="49" charset="0"/>
                <a:cs typeface="Consolas" panose="020B0609020204030204" pitchFamily="49" charset="0"/>
              </a:rPr>
              <a:t>};</a:t>
            </a:r>
            <a:endParaRPr lang="en-CA" sz="1200" dirty="0">
              <a:latin typeface="Consolas" panose="020B0609020204030204" pitchFamily="49" charset="0"/>
              <a:cs typeface="Consolas" panose="020B0609020204030204" pitchFamily="49" charset="0"/>
            </a:endParaRPr>
          </a:p>
        </p:txBody>
      </p:sp>
      <p:sp>
        <p:nvSpPr>
          <p:cNvPr id="6" name="Rectangle 5"/>
          <p:cNvSpPr/>
          <p:nvPr/>
        </p:nvSpPr>
        <p:spPr>
          <a:xfrm>
            <a:off x="4559760" y="1968515"/>
            <a:ext cx="4104456" cy="2123658"/>
          </a:xfrm>
          <a:prstGeom prst="rect">
            <a:avLst/>
          </a:prstGeom>
        </p:spPr>
        <p:txBody>
          <a:bodyPr wrap="square">
            <a:spAutoFit/>
          </a:bodyPr>
          <a:lstStyle/>
          <a:p>
            <a:pPr indent="-57150"/>
            <a:r>
              <a:rPr lang="en-CA" sz="1200" dirty="0">
                <a:latin typeface="Consolas" panose="020B0609020204030204" pitchFamily="49" charset="0"/>
                <a:cs typeface="Consolas" panose="020B0609020204030204" pitchFamily="49" charset="0"/>
              </a:rPr>
              <a:t>class </a:t>
            </a:r>
            <a:r>
              <a:rPr lang="en-CA" sz="1200" dirty="0" smtClean="0">
                <a:latin typeface="Consolas" panose="020B0609020204030204" pitchFamily="49" charset="0"/>
                <a:cs typeface="Consolas" panose="020B0609020204030204" pitchFamily="49" charset="0"/>
              </a:rPr>
              <a:t>Polygon {</a:t>
            </a:r>
            <a:endParaRPr lang="en-CA" sz="1200" dirty="0">
              <a:latin typeface="Consolas" panose="020B0609020204030204" pitchFamily="49" charset="0"/>
              <a:cs typeface="Consolas" panose="020B0609020204030204" pitchFamily="49" charset="0"/>
            </a:endParaRPr>
          </a:p>
          <a:p>
            <a:pPr indent="-57150"/>
            <a:r>
              <a:rPr lang="en-CA" sz="1200" dirty="0">
                <a:latin typeface="Consolas" panose="020B0609020204030204" pitchFamily="49" charset="0"/>
                <a:cs typeface="Consolas" panose="020B0609020204030204" pitchFamily="49" charset="0"/>
              </a:rPr>
              <a:t>    private:</a:t>
            </a:r>
          </a:p>
          <a:p>
            <a:pPr indent="-57150"/>
            <a:r>
              <a:rPr lang="en-CA" sz="1200" dirty="0">
                <a:latin typeface="Consolas" panose="020B0609020204030204" pitchFamily="49" charset="0"/>
                <a:cs typeface="Consolas" panose="020B0609020204030204" pitchFamily="49" charset="0"/>
              </a:rPr>
              <a:t>        </a:t>
            </a:r>
            <a:r>
              <a:rPr lang="en-CA" sz="1200" b="1" dirty="0">
                <a:solidFill>
                  <a:srgbClr val="0070C0"/>
                </a:solidFill>
                <a:latin typeface="Consolas" panose="020B0609020204030204" pitchFamily="49" charset="0"/>
                <a:cs typeface="Consolas" panose="020B0609020204030204" pitchFamily="49" charset="0"/>
              </a:rPr>
              <a:t>int </a:t>
            </a:r>
            <a:r>
              <a:rPr lang="en-CA" sz="1200" b="1" dirty="0" err="1">
                <a:solidFill>
                  <a:srgbClr val="0070C0"/>
                </a:solidFill>
                <a:latin typeface="Consolas" panose="020B0609020204030204" pitchFamily="49" charset="0"/>
                <a:cs typeface="Consolas" panose="020B0609020204030204" pitchFamily="49" charset="0"/>
              </a:rPr>
              <a:t>center_x</a:t>
            </a:r>
            <a:r>
              <a:rPr lang="en-CA" sz="1200" b="1" dirty="0">
                <a:solidFill>
                  <a:srgbClr val="0070C0"/>
                </a:solidFill>
                <a:latin typeface="Consolas" panose="020B0609020204030204" pitchFamily="49" charset="0"/>
                <a:cs typeface="Consolas" panose="020B0609020204030204" pitchFamily="49" charset="0"/>
              </a:rPr>
              <a:t>;       </a:t>
            </a:r>
            <a:r>
              <a:rPr lang="en-CA" sz="1200" b="1" dirty="0" smtClean="0">
                <a:solidFill>
                  <a:srgbClr val="0070C0"/>
                </a:solidFill>
                <a:latin typeface="Consolas" panose="020B0609020204030204" pitchFamily="49" charset="0"/>
                <a:cs typeface="Consolas" panose="020B0609020204030204" pitchFamily="49" charset="0"/>
              </a:rPr>
              <a:t> // </a:t>
            </a:r>
            <a:r>
              <a:rPr lang="en-CA" sz="1200" b="1" dirty="0">
                <a:solidFill>
                  <a:srgbClr val="0070C0"/>
                </a:solidFill>
                <a:latin typeface="Consolas" panose="020B0609020204030204" pitchFamily="49" charset="0"/>
                <a:cs typeface="Consolas" panose="020B0609020204030204" pitchFamily="49" charset="0"/>
              </a:rPr>
              <a:t>um</a:t>
            </a:r>
          </a:p>
          <a:p>
            <a:pPr indent="-57150"/>
            <a:r>
              <a:rPr lang="en-CA" sz="1200" b="1" dirty="0">
                <a:solidFill>
                  <a:srgbClr val="0070C0"/>
                </a:solidFill>
                <a:latin typeface="Consolas" panose="020B0609020204030204" pitchFamily="49" charset="0"/>
                <a:cs typeface="Consolas" panose="020B0609020204030204" pitchFamily="49" charset="0"/>
              </a:rPr>
              <a:t>        int </a:t>
            </a:r>
            <a:r>
              <a:rPr lang="en-CA" sz="1200" b="1" dirty="0" err="1">
                <a:solidFill>
                  <a:srgbClr val="0070C0"/>
                </a:solidFill>
                <a:latin typeface="Consolas" panose="020B0609020204030204" pitchFamily="49" charset="0"/>
                <a:cs typeface="Consolas" panose="020B0609020204030204" pitchFamily="49" charset="0"/>
              </a:rPr>
              <a:t>center_y</a:t>
            </a:r>
            <a:r>
              <a:rPr lang="en-CA" sz="1200" b="1" dirty="0">
                <a:solidFill>
                  <a:srgbClr val="0070C0"/>
                </a:solidFill>
                <a:latin typeface="Consolas" panose="020B0609020204030204" pitchFamily="49" charset="0"/>
                <a:cs typeface="Consolas" panose="020B0609020204030204" pitchFamily="49" charset="0"/>
              </a:rPr>
              <a:t>;       </a:t>
            </a:r>
            <a:r>
              <a:rPr lang="en-CA" sz="1200" b="1" dirty="0" smtClean="0">
                <a:solidFill>
                  <a:srgbClr val="0070C0"/>
                </a:solidFill>
                <a:latin typeface="Consolas" panose="020B0609020204030204" pitchFamily="49" charset="0"/>
                <a:cs typeface="Consolas" panose="020B0609020204030204" pitchFamily="49" charset="0"/>
              </a:rPr>
              <a:t> // </a:t>
            </a:r>
            <a:r>
              <a:rPr lang="en-CA" sz="1200" b="1" dirty="0">
                <a:solidFill>
                  <a:srgbClr val="0070C0"/>
                </a:solidFill>
                <a:latin typeface="Consolas" panose="020B0609020204030204" pitchFamily="49" charset="0"/>
                <a:cs typeface="Consolas" panose="020B0609020204030204" pitchFamily="49" charset="0"/>
              </a:rPr>
              <a:t>um</a:t>
            </a:r>
          </a:p>
          <a:p>
            <a:pPr indent="-57150"/>
            <a:r>
              <a:rPr lang="en-CA" sz="1200" b="1" dirty="0" smtClean="0">
                <a:solidFill>
                  <a:srgbClr val="0070C0"/>
                </a:solidFill>
                <a:latin typeface="Consolas" panose="020B0609020204030204" pitchFamily="49" charset="0"/>
                <a:cs typeface="Consolas" panose="020B0609020204030204" pitchFamily="49" charset="0"/>
              </a:rPr>
              <a:t>        unsigned int width;  // </a:t>
            </a:r>
            <a:r>
              <a:rPr lang="en-CA" sz="1200" b="1" dirty="0">
                <a:solidFill>
                  <a:srgbClr val="0070C0"/>
                </a:solidFill>
                <a:latin typeface="Consolas" panose="020B0609020204030204" pitchFamily="49" charset="0"/>
                <a:cs typeface="Consolas" panose="020B0609020204030204" pitchFamily="49" charset="0"/>
              </a:rPr>
              <a:t>um</a:t>
            </a:r>
          </a:p>
          <a:p>
            <a:pPr indent="-57150"/>
            <a:r>
              <a:rPr lang="en-CA" sz="1200" b="1" dirty="0">
                <a:solidFill>
                  <a:srgbClr val="0070C0"/>
                </a:solidFill>
                <a:latin typeface="Consolas" panose="020B0609020204030204" pitchFamily="49" charset="0"/>
                <a:cs typeface="Consolas" panose="020B0609020204030204" pitchFamily="49" charset="0"/>
              </a:rPr>
              <a:t>        </a:t>
            </a:r>
            <a:r>
              <a:rPr lang="en-CA" sz="1200" b="1" dirty="0" smtClean="0">
                <a:solidFill>
                  <a:srgbClr val="0070C0"/>
                </a:solidFill>
                <a:latin typeface="Consolas" panose="020B0609020204030204" pitchFamily="49" charset="0"/>
                <a:cs typeface="Consolas" panose="020B0609020204030204" pitchFamily="49" charset="0"/>
              </a:rPr>
              <a:t>unsigned int height; // </a:t>
            </a:r>
            <a:r>
              <a:rPr lang="en-CA" sz="1200" b="1" dirty="0">
                <a:solidFill>
                  <a:srgbClr val="0070C0"/>
                </a:solidFill>
                <a:latin typeface="Consolas" panose="020B0609020204030204" pitchFamily="49" charset="0"/>
                <a:cs typeface="Consolas" panose="020B0609020204030204" pitchFamily="49" charset="0"/>
              </a:rPr>
              <a:t>um</a:t>
            </a:r>
          </a:p>
          <a:p>
            <a:pPr indent="-57150"/>
            <a:r>
              <a:rPr lang="en-CA" sz="1200" b="1" dirty="0" smtClean="0">
                <a:solidFill>
                  <a:srgbClr val="FF0000"/>
                </a:solidFill>
                <a:latin typeface="Consolas" panose="020B0609020204030204" pitchFamily="49" charset="0"/>
                <a:cs typeface="Consolas" panose="020B0609020204030204" pitchFamily="49" charset="0"/>
              </a:rPr>
              <a:t>        unsigned int </a:t>
            </a:r>
            <a:r>
              <a:rPr lang="en-CA" sz="1200" b="1" dirty="0" err="1">
                <a:solidFill>
                  <a:srgbClr val="FF0000"/>
                </a:solidFill>
                <a:latin typeface="Consolas" panose="020B0609020204030204" pitchFamily="49" charset="0"/>
                <a:cs typeface="Consolas" panose="020B0609020204030204" pitchFamily="49" charset="0"/>
              </a:rPr>
              <a:t>num_</a:t>
            </a:r>
            <a:r>
              <a:rPr lang="en-CA" sz="1200" b="1" dirty="0" err="1" smtClean="0">
                <a:solidFill>
                  <a:srgbClr val="FF0000"/>
                </a:solidFill>
                <a:latin typeface="Consolas" panose="020B0609020204030204" pitchFamily="49" charset="0"/>
                <a:cs typeface="Consolas" panose="020B0609020204030204" pitchFamily="49" charset="0"/>
              </a:rPr>
              <a:t>sides</a:t>
            </a:r>
            <a:r>
              <a:rPr lang="en-CA" sz="1200" b="1" dirty="0" smtClean="0">
                <a:solidFill>
                  <a:srgbClr val="FF0000"/>
                </a:solidFill>
                <a:latin typeface="Consolas" panose="020B0609020204030204" pitchFamily="49" charset="0"/>
                <a:cs typeface="Consolas" panose="020B0609020204030204" pitchFamily="49" charset="0"/>
              </a:rPr>
              <a:t>; // 3, 4, ...</a:t>
            </a:r>
            <a:endParaRPr lang="en-CA" sz="1200" b="1" dirty="0">
              <a:solidFill>
                <a:srgbClr val="FF0000"/>
              </a:solidFill>
              <a:latin typeface="Consolas" panose="020B0609020204030204" pitchFamily="49" charset="0"/>
              <a:cs typeface="Consolas" panose="020B0609020204030204" pitchFamily="49" charset="0"/>
            </a:endParaRPr>
          </a:p>
          <a:p>
            <a:pPr indent="-57150"/>
            <a:r>
              <a:rPr lang="en-CA" sz="1200" b="1" dirty="0" smtClean="0">
                <a:solidFill>
                  <a:srgbClr val="0070C0"/>
                </a:solidFill>
                <a:latin typeface="Consolas" panose="020B0609020204030204" pitchFamily="49" charset="0"/>
                <a:cs typeface="Consolas" panose="020B0609020204030204" pitchFamily="49" charset="0"/>
              </a:rPr>
              <a:t>        </a:t>
            </a:r>
            <a:r>
              <a:rPr lang="en-CA" sz="1200" b="1" dirty="0">
                <a:solidFill>
                  <a:srgbClr val="0070C0"/>
                </a:solidFill>
                <a:latin typeface="Consolas" panose="020B0609020204030204" pitchFamily="49" charset="0"/>
                <a:cs typeface="Consolas" panose="020B0609020204030204" pitchFamily="49" charset="0"/>
              </a:rPr>
              <a:t>bool </a:t>
            </a:r>
            <a:r>
              <a:rPr lang="en-CA" sz="1200" b="1" dirty="0" smtClean="0">
                <a:solidFill>
                  <a:srgbClr val="0070C0"/>
                </a:solidFill>
                <a:latin typeface="Consolas" panose="020B0609020204030204" pitchFamily="49" charset="0"/>
                <a:cs typeface="Consolas" panose="020B0609020204030204" pitchFamily="49" charset="0"/>
              </a:rPr>
              <a:t>solid;</a:t>
            </a:r>
          </a:p>
          <a:p>
            <a:pPr indent="-57150"/>
            <a:r>
              <a:rPr lang="en-CA" sz="1200" b="1" dirty="0">
                <a:solidFill>
                  <a:srgbClr val="0070C0"/>
                </a:solidFill>
                <a:latin typeface="Consolas" panose="020B0609020204030204" pitchFamily="49" charset="0"/>
                <a:cs typeface="Consolas" panose="020B0609020204030204" pitchFamily="49" charset="0"/>
              </a:rPr>
              <a:t>        unsigned int order;</a:t>
            </a:r>
          </a:p>
          <a:p>
            <a:pPr indent="-57150"/>
            <a:r>
              <a:rPr lang="en-CA" sz="1200" b="1" dirty="0">
                <a:solidFill>
                  <a:srgbClr val="0070C0"/>
                </a:solidFill>
                <a:latin typeface="Consolas" panose="020B0609020204030204" pitchFamily="49" charset="0"/>
                <a:cs typeface="Consolas" panose="020B0609020204030204" pitchFamily="49" charset="0"/>
              </a:rPr>
              <a:t>        int angle;    // 10th of a degree</a:t>
            </a:r>
          </a:p>
          <a:p>
            <a:pPr indent="-57150"/>
            <a:r>
              <a:rPr lang="en-CA" sz="1200" dirty="0" smtClean="0">
                <a:latin typeface="Consolas" panose="020B0609020204030204" pitchFamily="49" charset="0"/>
                <a:cs typeface="Consolas" panose="020B0609020204030204" pitchFamily="49" charset="0"/>
              </a:rPr>
              <a:t>};</a:t>
            </a:r>
            <a:endParaRPr lang="en-CA" sz="1200" dirty="0">
              <a:latin typeface="Consolas" panose="020B0609020204030204" pitchFamily="49" charset="0"/>
              <a:cs typeface="Consolas" panose="020B0609020204030204" pitchFamily="49" charset="0"/>
            </a:endParaRPr>
          </a:p>
        </p:txBody>
      </p:sp>
      <p:sp>
        <p:nvSpPr>
          <p:cNvPr id="7" name="Rectangle 6"/>
          <p:cNvSpPr/>
          <p:nvPr/>
        </p:nvSpPr>
        <p:spPr>
          <a:xfrm>
            <a:off x="4647522" y="4154569"/>
            <a:ext cx="4219847" cy="2308324"/>
          </a:xfrm>
          <a:prstGeom prst="rect">
            <a:avLst/>
          </a:prstGeom>
        </p:spPr>
        <p:txBody>
          <a:bodyPr wrap="square">
            <a:spAutoFit/>
          </a:bodyPr>
          <a:lstStyle/>
          <a:p>
            <a:pPr indent="-57150"/>
            <a:r>
              <a:rPr lang="en-CA" sz="1200" dirty="0">
                <a:latin typeface="Consolas" panose="020B0609020204030204" pitchFamily="49" charset="0"/>
                <a:cs typeface="Consolas" panose="020B0609020204030204" pitchFamily="49" charset="0"/>
              </a:rPr>
              <a:t>class </a:t>
            </a:r>
            <a:r>
              <a:rPr lang="en-CA" sz="1200" dirty="0" smtClean="0">
                <a:latin typeface="Consolas" panose="020B0609020204030204" pitchFamily="49" charset="0"/>
                <a:cs typeface="Consolas" panose="020B0609020204030204" pitchFamily="49" charset="0"/>
              </a:rPr>
              <a:t>Star {</a:t>
            </a:r>
            <a:endParaRPr lang="en-CA" sz="1200" dirty="0">
              <a:latin typeface="Consolas" panose="020B0609020204030204" pitchFamily="49" charset="0"/>
              <a:cs typeface="Consolas" panose="020B0609020204030204" pitchFamily="49" charset="0"/>
            </a:endParaRPr>
          </a:p>
          <a:p>
            <a:pPr indent="-57150"/>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private:</a:t>
            </a:r>
            <a:endParaRPr lang="en-CA" sz="1200" dirty="0">
              <a:latin typeface="Consolas" panose="020B0609020204030204" pitchFamily="49" charset="0"/>
              <a:cs typeface="Consolas" panose="020B0609020204030204" pitchFamily="49" charset="0"/>
            </a:endParaRPr>
          </a:p>
          <a:p>
            <a:pPr indent="-57150"/>
            <a:r>
              <a:rPr lang="en-CA" sz="1200" b="1" dirty="0">
                <a:solidFill>
                  <a:srgbClr val="0070C0"/>
                </a:solidFill>
                <a:latin typeface="Consolas" panose="020B0609020204030204" pitchFamily="49" charset="0"/>
                <a:cs typeface="Consolas" panose="020B0609020204030204" pitchFamily="49" charset="0"/>
              </a:rPr>
              <a:t>        int </a:t>
            </a:r>
            <a:r>
              <a:rPr lang="en-CA" sz="1200" b="1" dirty="0" err="1">
                <a:solidFill>
                  <a:srgbClr val="0070C0"/>
                </a:solidFill>
                <a:latin typeface="Consolas" panose="020B0609020204030204" pitchFamily="49" charset="0"/>
                <a:cs typeface="Consolas" panose="020B0609020204030204" pitchFamily="49" charset="0"/>
              </a:rPr>
              <a:t>center_x</a:t>
            </a:r>
            <a:r>
              <a:rPr lang="en-CA" sz="1200" b="1" dirty="0">
                <a:solidFill>
                  <a:srgbClr val="0070C0"/>
                </a:solidFill>
                <a:latin typeface="Consolas" panose="020B0609020204030204" pitchFamily="49" charset="0"/>
                <a:cs typeface="Consolas" panose="020B0609020204030204" pitchFamily="49" charset="0"/>
              </a:rPr>
              <a:t>;       </a:t>
            </a:r>
            <a:r>
              <a:rPr lang="en-CA" sz="1200" b="1" dirty="0" smtClean="0">
                <a:solidFill>
                  <a:srgbClr val="0070C0"/>
                </a:solidFill>
                <a:latin typeface="Consolas" panose="020B0609020204030204" pitchFamily="49" charset="0"/>
                <a:cs typeface="Consolas" panose="020B0609020204030204" pitchFamily="49" charset="0"/>
              </a:rPr>
              <a:t> // </a:t>
            </a:r>
            <a:r>
              <a:rPr lang="en-CA" sz="1200" b="1" dirty="0">
                <a:solidFill>
                  <a:srgbClr val="0070C0"/>
                </a:solidFill>
                <a:latin typeface="Consolas" panose="020B0609020204030204" pitchFamily="49" charset="0"/>
                <a:cs typeface="Consolas" panose="020B0609020204030204" pitchFamily="49" charset="0"/>
              </a:rPr>
              <a:t>um</a:t>
            </a:r>
          </a:p>
          <a:p>
            <a:pPr indent="-57150"/>
            <a:r>
              <a:rPr lang="en-CA" sz="1200" b="1" dirty="0">
                <a:solidFill>
                  <a:srgbClr val="0070C0"/>
                </a:solidFill>
                <a:latin typeface="Consolas" panose="020B0609020204030204" pitchFamily="49" charset="0"/>
                <a:cs typeface="Consolas" panose="020B0609020204030204" pitchFamily="49" charset="0"/>
              </a:rPr>
              <a:t>        int </a:t>
            </a:r>
            <a:r>
              <a:rPr lang="en-CA" sz="1200" b="1" dirty="0" err="1">
                <a:solidFill>
                  <a:srgbClr val="0070C0"/>
                </a:solidFill>
                <a:latin typeface="Consolas" panose="020B0609020204030204" pitchFamily="49" charset="0"/>
                <a:cs typeface="Consolas" panose="020B0609020204030204" pitchFamily="49" charset="0"/>
              </a:rPr>
              <a:t>center_y</a:t>
            </a:r>
            <a:r>
              <a:rPr lang="en-CA" sz="1200" b="1" dirty="0">
                <a:solidFill>
                  <a:srgbClr val="0070C0"/>
                </a:solidFill>
                <a:latin typeface="Consolas" panose="020B0609020204030204" pitchFamily="49" charset="0"/>
                <a:cs typeface="Consolas" panose="020B0609020204030204" pitchFamily="49" charset="0"/>
              </a:rPr>
              <a:t>;       </a:t>
            </a:r>
            <a:r>
              <a:rPr lang="en-CA" sz="1200" b="1" dirty="0" smtClean="0">
                <a:solidFill>
                  <a:srgbClr val="0070C0"/>
                </a:solidFill>
                <a:latin typeface="Consolas" panose="020B0609020204030204" pitchFamily="49" charset="0"/>
                <a:cs typeface="Consolas" panose="020B0609020204030204" pitchFamily="49" charset="0"/>
              </a:rPr>
              <a:t> // </a:t>
            </a:r>
            <a:r>
              <a:rPr lang="en-CA" sz="1200" b="1" dirty="0">
                <a:solidFill>
                  <a:srgbClr val="0070C0"/>
                </a:solidFill>
                <a:latin typeface="Consolas" panose="020B0609020204030204" pitchFamily="49" charset="0"/>
                <a:cs typeface="Consolas" panose="020B0609020204030204" pitchFamily="49" charset="0"/>
              </a:rPr>
              <a:t>um</a:t>
            </a:r>
          </a:p>
          <a:p>
            <a:pPr indent="-57150"/>
            <a:r>
              <a:rPr lang="en-CA" sz="1200" b="1" dirty="0" smtClean="0">
                <a:solidFill>
                  <a:srgbClr val="0070C0"/>
                </a:solidFill>
                <a:latin typeface="Consolas" panose="020B0609020204030204" pitchFamily="49" charset="0"/>
                <a:cs typeface="Consolas" panose="020B0609020204030204" pitchFamily="49" charset="0"/>
              </a:rPr>
              <a:t>        unsigned int width;  // </a:t>
            </a:r>
            <a:r>
              <a:rPr lang="en-CA" sz="1200" b="1" dirty="0">
                <a:solidFill>
                  <a:srgbClr val="0070C0"/>
                </a:solidFill>
                <a:latin typeface="Consolas" panose="020B0609020204030204" pitchFamily="49" charset="0"/>
                <a:cs typeface="Consolas" panose="020B0609020204030204" pitchFamily="49" charset="0"/>
              </a:rPr>
              <a:t>um</a:t>
            </a:r>
          </a:p>
          <a:p>
            <a:pPr indent="-57150"/>
            <a:r>
              <a:rPr lang="en-CA" sz="1200" b="1" dirty="0">
                <a:solidFill>
                  <a:srgbClr val="0070C0"/>
                </a:solidFill>
                <a:latin typeface="Consolas" panose="020B0609020204030204" pitchFamily="49" charset="0"/>
                <a:cs typeface="Consolas" panose="020B0609020204030204" pitchFamily="49" charset="0"/>
              </a:rPr>
              <a:t>        </a:t>
            </a:r>
            <a:r>
              <a:rPr lang="en-CA" sz="1200" b="1" dirty="0" smtClean="0">
                <a:solidFill>
                  <a:srgbClr val="0070C0"/>
                </a:solidFill>
                <a:latin typeface="Consolas" panose="020B0609020204030204" pitchFamily="49" charset="0"/>
                <a:cs typeface="Consolas" panose="020B0609020204030204" pitchFamily="49" charset="0"/>
              </a:rPr>
              <a:t>unsigned int height; // </a:t>
            </a:r>
            <a:r>
              <a:rPr lang="en-CA" sz="1200" b="1" dirty="0">
                <a:solidFill>
                  <a:srgbClr val="0070C0"/>
                </a:solidFill>
                <a:latin typeface="Consolas" panose="020B0609020204030204" pitchFamily="49" charset="0"/>
                <a:cs typeface="Consolas" panose="020B0609020204030204" pitchFamily="49" charset="0"/>
              </a:rPr>
              <a:t>um</a:t>
            </a:r>
          </a:p>
          <a:p>
            <a:pPr indent="-57150"/>
            <a:r>
              <a:rPr lang="en-CA" sz="1200" b="1" dirty="0" smtClean="0">
                <a:solidFill>
                  <a:srgbClr val="FF0000"/>
                </a:solidFill>
                <a:latin typeface="Consolas" panose="020B0609020204030204" pitchFamily="49" charset="0"/>
                <a:cs typeface="Consolas" panose="020B0609020204030204" pitchFamily="49" charset="0"/>
              </a:rPr>
              <a:t>        unsigned int </a:t>
            </a:r>
            <a:r>
              <a:rPr lang="en-CA" sz="1200" b="1" dirty="0" err="1">
                <a:solidFill>
                  <a:srgbClr val="FF0000"/>
                </a:solidFill>
                <a:latin typeface="Consolas" panose="020B0609020204030204" pitchFamily="49" charset="0"/>
                <a:cs typeface="Consolas" panose="020B0609020204030204" pitchFamily="49" charset="0"/>
              </a:rPr>
              <a:t>num_</a:t>
            </a:r>
            <a:r>
              <a:rPr lang="en-CA" sz="1200" b="1" dirty="0" err="1" smtClean="0">
                <a:solidFill>
                  <a:srgbClr val="FF0000"/>
                </a:solidFill>
                <a:latin typeface="Consolas" panose="020B0609020204030204" pitchFamily="49" charset="0"/>
                <a:cs typeface="Consolas" panose="020B0609020204030204" pitchFamily="49" charset="0"/>
              </a:rPr>
              <a:t>sides</a:t>
            </a:r>
            <a:r>
              <a:rPr lang="en-CA" sz="1200" b="1" dirty="0" smtClean="0">
                <a:solidFill>
                  <a:srgbClr val="FF0000"/>
                </a:solidFill>
                <a:latin typeface="Consolas" panose="020B0609020204030204" pitchFamily="49" charset="0"/>
                <a:cs typeface="Consolas" panose="020B0609020204030204" pitchFamily="49" charset="0"/>
              </a:rPr>
              <a:t>; // 3, 4, ...</a:t>
            </a:r>
            <a:endParaRPr lang="en-CA" sz="1200" b="1" dirty="0">
              <a:solidFill>
                <a:srgbClr val="FF0000"/>
              </a:solidFill>
              <a:latin typeface="Consolas" panose="020B0609020204030204" pitchFamily="49" charset="0"/>
              <a:cs typeface="Consolas" panose="020B0609020204030204" pitchFamily="49" charset="0"/>
            </a:endParaRPr>
          </a:p>
          <a:p>
            <a:pPr indent="-57150"/>
            <a:r>
              <a:rPr lang="en-CA" sz="1200" b="1" dirty="0" smtClean="0">
                <a:solidFill>
                  <a:srgbClr val="FF0000"/>
                </a:solidFill>
                <a:latin typeface="Consolas" panose="020B0609020204030204" pitchFamily="49" charset="0"/>
                <a:cs typeface="Consolas" panose="020B0609020204030204" pitchFamily="49" charset="0"/>
              </a:rPr>
              <a:t>        unsigned int sharpness; // 1, ..., 99</a:t>
            </a:r>
          </a:p>
          <a:p>
            <a:pPr indent="-57150"/>
            <a:r>
              <a:rPr lang="en-CA" sz="1200" dirty="0">
                <a:latin typeface="Consolas" panose="020B0609020204030204" pitchFamily="49" charset="0"/>
                <a:cs typeface="Consolas" panose="020B0609020204030204" pitchFamily="49" charset="0"/>
              </a:rPr>
              <a:t>        </a:t>
            </a:r>
            <a:r>
              <a:rPr lang="en-CA" sz="1200" b="1" dirty="0">
                <a:solidFill>
                  <a:srgbClr val="0070C0"/>
                </a:solidFill>
                <a:latin typeface="Consolas" panose="020B0609020204030204" pitchFamily="49" charset="0"/>
                <a:cs typeface="Consolas" panose="020B0609020204030204" pitchFamily="49" charset="0"/>
              </a:rPr>
              <a:t>bool </a:t>
            </a:r>
            <a:r>
              <a:rPr lang="en-CA" sz="1200" b="1" dirty="0" smtClean="0">
                <a:solidFill>
                  <a:srgbClr val="0070C0"/>
                </a:solidFill>
                <a:latin typeface="Consolas" panose="020B0609020204030204" pitchFamily="49" charset="0"/>
                <a:cs typeface="Consolas" panose="020B0609020204030204" pitchFamily="49" charset="0"/>
              </a:rPr>
              <a:t>solid;</a:t>
            </a:r>
          </a:p>
          <a:p>
            <a:pPr indent="-57150"/>
            <a:r>
              <a:rPr lang="en-CA" sz="1200" b="1" dirty="0">
                <a:solidFill>
                  <a:srgbClr val="0070C0"/>
                </a:solidFill>
                <a:latin typeface="Consolas" panose="020B0609020204030204" pitchFamily="49" charset="0"/>
                <a:cs typeface="Consolas" panose="020B0609020204030204" pitchFamily="49" charset="0"/>
              </a:rPr>
              <a:t>        unsigned int order</a:t>
            </a:r>
            <a:r>
              <a:rPr lang="en-CA" sz="1200" b="1" dirty="0" smtClean="0">
                <a:solidFill>
                  <a:srgbClr val="0070C0"/>
                </a:solidFill>
                <a:latin typeface="Consolas" panose="020B0609020204030204" pitchFamily="49" charset="0"/>
                <a:cs typeface="Consolas" panose="020B0609020204030204" pitchFamily="49" charset="0"/>
              </a:rPr>
              <a:t>;</a:t>
            </a:r>
            <a:endParaRPr lang="en-CA" sz="1200" b="1" dirty="0">
              <a:solidFill>
                <a:srgbClr val="0070C0"/>
              </a:solidFill>
              <a:latin typeface="Consolas" panose="020B0609020204030204" pitchFamily="49" charset="0"/>
              <a:cs typeface="Consolas" panose="020B0609020204030204" pitchFamily="49" charset="0"/>
            </a:endParaRPr>
          </a:p>
          <a:p>
            <a:pPr indent="-57150"/>
            <a:r>
              <a:rPr lang="en-CA" sz="1200" b="1" dirty="0">
                <a:solidFill>
                  <a:srgbClr val="0070C0"/>
                </a:solidFill>
                <a:latin typeface="Consolas" panose="020B0609020204030204" pitchFamily="49" charset="0"/>
                <a:cs typeface="Consolas" panose="020B0609020204030204" pitchFamily="49" charset="0"/>
              </a:rPr>
              <a:t>        int angle;    // 10th of a degree</a:t>
            </a:r>
          </a:p>
          <a:p>
            <a:pPr indent="-57150"/>
            <a:r>
              <a:rPr lang="en-CA" sz="1200" dirty="0" smtClean="0">
                <a:latin typeface="Consolas" panose="020B0609020204030204" pitchFamily="49" charset="0"/>
                <a:cs typeface="Consolas" panose="020B0609020204030204" pitchFamily="49" charset="0"/>
              </a:rPr>
              <a:t>};</a:t>
            </a:r>
            <a:endParaRPr lang="en-CA" sz="1200" dirty="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10896557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Inheritance</a:t>
            </a:r>
            <a:endParaRPr lang="en-CA" dirty="0"/>
          </a:p>
        </p:txBody>
      </p:sp>
      <p:sp>
        <p:nvSpPr>
          <p:cNvPr id="3" name="Content Placeholder 2"/>
          <p:cNvSpPr>
            <a:spLocks noGrp="1"/>
          </p:cNvSpPr>
          <p:nvPr>
            <p:ph idx="1"/>
          </p:nvPr>
        </p:nvSpPr>
        <p:spPr/>
        <p:txBody>
          <a:bodyPr/>
          <a:lstStyle/>
          <a:p>
            <a:r>
              <a:rPr lang="en-CA" dirty="0" smtClean="0"/>
              <a:t>Inheritance allows you to extract what is common:</a:t>
            </a:r>
          </a:p>
          <a:p>
            <a:pPr lvl="1"/>
            <a:r>
              <a:rPr lang="en-CA" dirty="0" smtClean="0"/>
              <a:t>Each of these can be described by a </a:t>
            </a:r>
            <a:r>
              <a:rPr lang="en-CA" i="1" dirty="0" smtClean="0"/>
              <a:t>shape</a:t>
            </a:r>
            <a:r>
              <a:rPr lang="en-CA" dirty="0" smtClean="0"/>
              <a:t> that contains these common features:</a:t>
            </a:r>
          </a:p>
          <a:p>
            <a:pPr marL="1314450" lvl="3" indent="0">
              <a:buNone/>
            </a:pPr>
            <a:r>
              <a:rPr lang="en-CA" dirty="0">
                <a:latin typeface="Consolas" panose="020B0609020204030204" pitchFamily="49" charset="0"/>
                <a:cs typeface="Consolas" panose="020B0609020204030204" pitchFamily="49" charset="0"/>
              </a:rPr>
              <a:t>class </a:t>
            </a:r>
            <a:r>
              <a:rPr lang="en-CA" dirty="0" smtClean="0">
                <a:latin typeface="Consolas" panose="020B0609020204030204" pitchFamily="49" charset="0"/>
                <a:cs typeface="Consolas" panose="020B0609020204030204" pitchFamily="49" charset="0"/>
              </a:rPr>
              <a:t>Shape {</a:t>
            </a:r>
            <a:endParaRPr lang="en-CA" dirty="0">
              <a:latin typeface="Consolas" panose="020B0609020204030204" pitchFamily="49" charset="0"/>
              <a:cs typeface="Consolas" panose="020B0609020204030204" pitchFamily="49" charset="0"/>
            </a:endParaRPr>
          </a:p>
          <a:p>
            <a:pPr marL="1314450" lvl="3" indent="0">
              <a:buNone/>
            </a:pPr>
            <a:r>
              <a:rPr lang="en-CA" dirty="0">
                <a:latin typeface="Consolas" panose="020B0609020204030204" pitchFamily="49" charset="0"/>
                <a:cs typeface="Consolas" panose="020B0609020204030204" pitchFamily="49" charset="0"/>
              </a:rPr>
              <a:t>    private:</a:t>
            </a:r>
          </a:p>
          <a:p>
            <a:pPr marL="1314450" lvl="3" indent="0">
              <a:buNone/>
            </a:pPr>
            <a:r>
              <a:rPr lang="en-CA" dirty="0">
                <a:latin typeface="Consolas" panose="020B0609020204030204" pitchFamily="49" charset="0"/>
                <a:cs typeface="Consolas" panose="020B0609020204030204" pitchFamily="49" charset="0"/>
              </a:rPr>
              <a:t>        int </a:t>
            </a:r>
            <a:r>
              <a:rPr lang="en-CA" dirty="0" err="1">
                <a:latin typeface="Consolas" panose="020B0609020204030204" pitchFamily="49" charset="0"/>
                <a:cs typeface="Consolas" panose="020B0609020204030204" pitchFamily="49" charset="0"/>
              </a:rPr>
              <a:t>center_x</a:t>
            </a: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 </a:t>
            </a:r>
            <a:r>
              <a:rPr lang="en-CA" dirty="0">
                <a:latin typeface="Consolas" panose="020B0609020204030204" pitchFamily="49" charset="0"/>
                <a:cs typeface="Consolas" panose="020B0609020204030204" pitchFamily="49" charset="0"/>
              </a:rPr>
              <a:t>um</a:t>
            </a:r>
          </a:p>
          <a:p>
            <a:pPr marL="1314450" lvl="3" indent="0">
              <a:buNone/>
            </a:pPr>
            <a:r>
              <a:rPr lang="en-CA" dirty="0">
                <a:latin typeface="Consolas" panose="020B0609020204030204" pitchFamily="49" charset="0"/>
                <a:cs typeface="Consolas" panose="020B0609020204030204" pitchFamily="49" charset="0"/>
              </a:rPr>
              <a:t>        int </a:t>
            </a:r>
            <a:r>
              <a:rPr lang="en-CA" dirty="0" err="1">
                <a:latin typeface="Consolas" panose="020B0609020204030204" pitchFamily="49" charset="0"/>
                <a:cs typeface="Consolas" panose="020B0609020204030204" pitchFamily="49" charset="0"/>
              </a:rPr>
              <a:t>center_y</a:t>
            </a: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 </a:t>
            </a:r>
            <a:r>
              <a:rPr lang="en-CA" dirty="0">
                <a:latin typeface="Consolas" panose="020B0609020204030204" pitchFamily="49" charset="0"/>
                <a:cs typeface="Consolas" panose="020B0609020204030204" pitchFamily="49" charset="0"/>
              </a:rPr>
              <a:t>um</a:t>
            </a:r>
          </a:p>
          <a:p>
            <a:pPr marL="1314450" lvl="3" indent="0">
              <a:buNone/>
            </a:pPr>
            <a:r>
              <a:rPr lang="de-DE" dirty="0" smtClean="0">
                <a:latin typeface="Consolas" panose="020B0609020204030204" pitchFamily="49" charset="0"/>
                <a:cs typeface="Consolas" panose="020B0609020204030204" pitchFamily="49" charset="0"/>
              </a:rPr>
              <a:t>        unsigned int width;  // </a:t>
            </a:r>
            <a:r>
              <a:rPr lang="de-DE" dirty="0">
                <a:latin typeface="Consolas" panose="020B0609020204030204" pitchFamily="49" charset="0"/>
                <a:cs typeface="Consolas" panose="020B0609020204030204" pitchFamily="49" charset="0"/>
              </a:rPr>
              <a:t>um</a:t>
            </a:r>
          </a:p>
          <a:p>
            <a:pPr marL="1314450" lvl="3" indent="0">
              <a:buNone/>
            </a:pPr>
            <a:r>
              <a:rPr lang="de-DE" dirty="0">
                <a:latin typeface="Consolas" panose="020B0609020204030204" pitchFamily="49" charset="0"/>
                <a:cs typeface="Consolas" panose="020B0609020204030204" pitchFamily="49" charset="0"/>
              </a:rPr>
              <a:t>        </a:t>
            </a:r>
            <a:r>
              <a:rPr lang="de-DE" dirty="0" smtClean="0">
                <a:latin typeface="Consolas" panose="020B0609020204030204" pitchFamily="49" charset="0"/>
                <a:cs typeface="Consolas" panose="020B0609020204030204" pitchFamily="49" charset="0"/>
              </a:rPr>
              <a:t>unsigned int height; // </a:t>
            </a:r>
            <a:r>
              <a:rPr lang="de-DE" dirty="0">
                <a:latin typeface="Consolas" panose="020B0609020204030204" pitchFamily="49" charset="0"/>
                <a:cs typeface="Consolas" panose="020B0609020204030204" pitchFamily="49" charset="0"/>
              </a:rPr>
              <a:t>um</a:t>
            </a:r>
          </a:p>
          <a:p>
            <a:pPr marL="1314450" lvl="3" indent="0">
              <a:buNone/>
            </a:pPr>
            <a:r>
              <a:rPr lang="en-CA" dirty="0" smtClean="0">
                <a:latin typeface="Consolas" panose="020B0609020204030204" pitchFamily="49" charset="0"/>
                <a:cs typeface="Consolas" panose="020B0609020204030204" pitchFamily="49" charset="0"/>
              </a:rPr>
              <a:t>        bool solid;</a:t>
            </a:r>
          </a:p>
          <a:p>
            <a:pPr marL="1314450" lvl="3" indent="0">
              <a:buNone/>
            </a:pPr>
            <a:r>
              <a:rPr lang="en-CA" dirty="0" smtClean="0">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unsigned int order;</a:t>
            </a:r>
          </a:p>
          <a:p>
            <a:pPr marL="1314450" lvl="3" indent="0">
              <a:buNone/>
            </a:pPr>
            <a:r>
              <a:rPr lang="en-CA" dirty="0">
                <a:latin typeface="Consolas" panose="020B0609020204030204" pitchFamily="49" charset="0"/>
                <a:cs typeface="Consolas" panose="020B0609020204030204" pitchFamily="49" charset="0"/>
              </a:rPr>
              <a:t>        int angle;    // 10th of a degree</a:t>
            </a:r>
          </a:p>
          <a:p>
            <a:pPr marL="1314450" lvl="3" indent="0">
              <a:buNone/>
            </a:pPr>
            <a:r>
              <a:rPr lang="en-CA" dirty="0">
                <a:latin typeface="Consolas" panose="020B0609020204030204" pitchFamily="49" charset="0"/>
                <a:cs typeface="Consolas" panose="020B0609020204030204" pitchFamily="49" charset="0"/>
              </a:rPr>
              <a:t>};</a:t>
            </a:r>
          </a:p>
        </p:txBody>
      </p:sp>
    </p:spTree>
    <p:extLst>
      <p:ext uri="{BB962C8B-B14F-4D97-AF65-F5344CB8AC3E}">
        <p14:creationId xmlns:p14="http://schemas.microsoft.com/office/powerpoint/2010/main" val="29281653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Inheritance</a:t>
            </a:r>
            <a:endParaRPr lang="en-CA" dirty="0"/>
          </a:p>
        </p:txBody>
      </p:sp>
      <p:sp>
        <p:nvSpPr>
          <p:cNvPr id="3" name="Content Placeholder 2"/>
          <p:cNvSpPr>
            <a:spLocks noGrp="1"/>
          </p:cNvSpPr>
          <p:nvPr>
            <p:ph idx="1"/>
          </p:nvPr>
        </p:nvSpPr>
        <p:spPr/>
        <p:txBody>
          <a:bodyPr/>
          <a:lstStyle/>
          <a:p>
            <a:r>
              <a:rPr lang="en-CA" dirty="0" smtClean="0"/>
              <a:t>We can now say that each of the shapes we defined </a:t>
            </a:r>
            <a:r>
              <a:rPr lang="en-CA" i="1" dirty="0" smtClean="0"/>
              <a:t>inherits </a:t>
            </a:r>
            <a:r>
              <a:rPr lang="en-CA" dirty="0" smtClean="0"/>
              <a:t>these member variables from the </a:t>
            </a:r>
            <a:r>
              <a:rPr lang="en-CA" dirty="0" smtClean="0">
                <a:latin typeface="Consolas" panose="020B0609020204030204" pitchFamily="49" charset="0"/>
                <a:cs typeface="Consolas" panose="020B0609020204030204" pitchFamily="49" charset="0"/>
              </a:rPr>
              <a:t>Shape</a:t>
            </a:r>
            <a:r>
              <a:rPr lang="en-CA" dirty="0" smtClean="0"/>
              <a:t> class:</a:t>
            </a:r>
          </a:p>
          <a:p>
            <a:pPr marL="1314450" lvl="3" indent="0">
              <a:buNone/>
            </a:pPr>
            <a:endParaRPr lang="en-CA" dirty="0">
              <a:latin typeface="Consolas" panose="020B0609020204030204" pitchFamily="49" charset="0"/>
              <a:cs typeface="Consolas" panose="020B0609020204030204" pitchFamily="49" charset="0"/>
            </a:endParaRPr>
          </a:p>
          <a:p>
            <a:pPr marL="1314450" lvl="3" indent="0">
              <a:buNone/>
            </a:pPr>
            <a:endParaRPr lang="en-CA" dirty="0">
              <a:latin typeface="Consolas" panose="020B0609020204030204" pitchFamily="49" charset="0"/>
              <a:cs typeface="Consolas" panose="020B0609020204030204" pitchFamily="49" charset="0"/>
            </a:endParaRPr>
          </a:p>
        </p:txBody>
      </p:sp>
      <p:sp>
        <p:nvSpPr>
          <p:cNvPr id="4" name="Rectangle 3"/>
          <p:cNvSpPr/>
          <p:nvPr/>
        </p:nvSpPr>
        <p:spPr>
          <a:xfrm>
            <a:off x="4355976" y="3487648"/>
            <a:ext cx="4644008" cy="2246769"/>
          </a:xfrm>
          <a:prstGeom prst="rect">
            <a:avLst/>
          </a:prstGeom>
        </p:spPr>
        <p:txBody>
          <a:bodyPr wrap="square">
            <a:spAutoFit/>
          </a:bodyPr>
          <a:lstStyle/>
          <a:p>
            <a:pPr indent="-57150"/>
            <a:r>
              <a:rPr lang="en-CA" sz="1400" dirty="0" smtClean="0">
                <a:latin typeface="Consolas" panose="020B0609020204030204" pitchFamily="49" charset="0"/>
                <a:cs typeface="Consolas" panose="020B0609020204030204" pitchFamily="49" charset="0"/>
              </a:rPr>
              <a:t>class Polygon : </a:t>
            </a:r>
            <a:r>
              <a:rPr lang="en-CA" sz="1400" dirty="0">
                <a:latin typeface="Consolas" panose="020B0609020204030204" pitchFamily="49" charset="0"/>
                <a:cs typeface="Consolas" panose="020B0609020204030204" pitchFamily="49" charset="0"/>
              </a:rPr>
              <a:t>public Shape {</a:t>
            </a:r>
          </a:p>
          <a:p>
            <a:pPr indent="-57150"/>
            <a:r>
              <a:rPr lang="en-CA" sz="1400" dirty="0">
                <a:latin typeface="Consolas" panose="020B0609020204030204" pitchFamily="49" charset="0"/>
                <a:cs typeface="Consolas" panose="020B0609020204030204" pitchFamily="49" charset="0"/>
              </a:rPr>
              <a:t>    private:</a:t>
            </a:r>
          </a:p>
          <a:p>
            <a:pPr indent="-57150"/>
            <a:r>
              <a:rPr lang="en-CA" sz="1400" dirty="0">
                <a:latin typeface="Consolas" panose="020B0609020204030204" pitchFamily="49" charset="0"/>
                <a:cs typeface="Consolas" panose="020B0609020204030204" pitchFamily="49" charset="0"/>
              </a:rPr>
              <a:t>        unsigned int </a:t>
            </a:r>
            <a:r>
              <a:rPr lang="en-CA" sz="1400" dirty="0" err="1" smtClean="0">
                <a:latin typeface="Consolas" panose="020B0609020204030204" pitchFamily="49" charset="0"/>
                <a:cs typeface="Consolas" panose="020B0609020204030204" pitchFamily="49" charset="0"/>
              </a:rPr>
              <a:t>num_sides</a:t>
            </a:r>
            <a:r>
              <a:rPr lang="en-CA" sz="1400" dirty="0">
                <a:latin typeface="Consolas" panose="020B0609020204030204" pitchFamily="49" charset="0"/>
                <a:cs typeface="Consolas" panose="020B0609020204030204" pitchFamily="49" charset="0"/>
              </a:rPr>
              <a:t>; // 3, 4, ...</a:t>
            </a:r>
          </a:p>
          <a:p>
            <a:pPr indent="-57150"/>
            <a:r>
              <a:rPr lang="en-CA" sz="1400" dirty="0" smtClean="0">
                <a:latin typeface="Consolas" panose="020B0609020204030204" pitchFamily="49" charset="0"/>
                <a:cs typeface="Consolas" panose="020B0609020204030204" pitchFamily="49" charset="0"/>
              </a:rPr>
              <a:t>};</a:t>
            </a:r>
          </a:p>
          <a:p>
            <a:pPr indent="-57150"/>
            <a:endParaRPr lang="en-CA" sz="1400" dirty="0">
              <a:latin typeface="Consolas" panose="020B0609020204030204" pitchFamily="49" charset="0"/>
              <a:cs typeface="Consolas" panose="020B0609020204030204" pitchFamily="49" charset="0"/>
            </a:endParaRPr>
          </a:p>
          <a:p>
            <a:pPr indent="-57150"/>
            <a:r>
              <a:rPr lang="en-CA" sz="1400" dirty="0">
                <a:latin typeface="Consolas" panose="020B0609020204030204" pitchFamily="49" charset="0"/>
                <a:cs typeface="Consolas" panose="020B0609020204030204" pitchFamily="49" charset="0"/>
              </a:rPr>
              <a:t>class </a:t>
            </a:r>
            <a:r>
              <a:rPr lang="en-CA" sz="1400" dirty="0" smtClean="0">
                <a:latin typeface="Consolas" panose="020B0609020204030204" pitchFamily="49" charset="0"/>
                <a:cs typeface="Consolas" panose="020B0609020204030204" pitchFamily="49" charset="0"/>
              </a:rPr>
              <a:t>Star : </a:t>
            </a:r>
            <a:r>
              <a:rPr lang="en-CA" sz="1400" dirty="0">
                <a:latin typeface="Consolas" panose="020B0609020204030204" pitchFamily="49" charset="0"/>
                <a:cs typeface="Consolas" panose="020B0609020204030204" pitchFamily="49" charset="0"/>
              </a:rPr>
              <a:t>public Shape {</a:t>
            </a:r>
          </a:p>
          <a:p>
            <a:pPr indent="-57150"/>
            <a:r>
              <a:rPr lang="en-CA" sz="1400" dirty="0">
                <a:latin typeface="Consolas" panose="020B0609020204030204" pitchFamily="49" charset="0"/>
                <a:cs typeface="Consolas" panose="020B0609020204030204" pitchFamily="49" charset="0"/>
              </a:rPr>
              <a:t>    private:</a:t>
            </a:r>
          </a:p>
          <a:p>
            <a:pPr indent="-57150"/>
            <a:r>
              <a:rPr lang="en-CA" sz="1400" dirty="0">
                <a:latin typeface="Consolas" panose="020B0609020204030204" pitchFamily="49" charset="0"/>
                <a:cs typeface="Consolas" panose="020B0609020204030204" pitchFamily="49" charset="0"/>
              </a:rPr>
              <a:t>        unsigned int </a:t>
            </a:r>
            <a:r>
              <a:rPr lang="en-CA" sz="1400" dirty="0" err="1">
                <a:latin typeface="Consolas" panose="020B0609020204030204" pitchFamily="49" charset="0"/>
                <a:cs typeface="Consolas" panose="020B0609020204030204" pitchFamily="49" charset="0"/>
              </a:rPr>
              <a:t>num_</a:t>
            </a:r>
            <a:r>
              <a:rPr lang="en-CA" sz="1400" dirty="0" err="1" smtClean="0">
                <a:latin typeface="Consolas" panose="020B0609020204030204" pitchFamily="49" charset="0"/>
                <a:cs typeface="Consolas" panose="020B0609020204030204" pitchFamily="49" charset="0"/>
              </a:rPr>
              <a:t>sides</a:t>
            </a:r>
            <a:r>
              <a:rPr lang="en-CA" sz="1400" dirty="0">
                <a:latin typeface="Consolas" panose="020B0609020204030204" pitchFamily="49" charset="0"/>
                <a:cs typeface="Consolas" panose="020B0609020204030204" pitchFamily="49" charset="0"/>
              </a:rPr>
              <a:t>; // 3, 4, ...</a:t>
            </a:r>
          </a:p>
          <a:p>
            <a:pPr indent="-57150"/>
            <a:r>
              <a:rPr lang="en-CA" sz="1400" dirty="0" smtClean="0">
                <a:latin typeface="Consolas" panose="020B0609020204030204" pitchFamily="49" charset="0"/>
                <a:cs typeface="Consolas" panose="020B0609020204030204" pitchFamily="49" charset="0"/>
              </a:rPr>
              <a:t>        </a:t>
            </a:r>
            <a:r>
              <a:rPr lang="en-CA" sz="1400" dirty="0">
                <a:latin typeface="Consolas" panose="020B0609020204030204" pitchFamily="49" charset="0"/>
                <a:cs typeface="Consolas" panose="020B0609020204030204" pitchFamily="49" charset="0"/>
              </a:rPr>
              <a:t>unsigned int sharpness; // 1, ..., 99</a:t>
            </a:r>
          </a:p>
          <a:p>
            <a:pPr indent="-57150"/>
            <a:r>
              <a:rPr lang="en-CA" sz="1400" dirty="0" smtClean="0">
                <a:latin typeface="Consolas" panose="020B0609020204030204" pitchFamily="49" charset="0"/>
                <a:cs typeface="Consolas" panose="020B0609020204030204" pitchFamily="49" charset="0"/>
              </a:rPr>
              <a:t>};</a:t>
            </a:r>
            <a:endParaRPr lang="en-CA" sz="1400" dirty="0">
              <a:latin typeface="Consolas" panose="020B0609020204030204" pitchFamily="49" charset="0"/>
              <a:cs typeface="Consolas" panose="020B0609020204030204" pitchFamily="49" charset="0"/>
            </a:endParaRPr>
          </a:p>
        </p:txBody>
      </p:sp>
      <p:sp>
        <p:nvSpPr>
          <p:cNvPr id="5" name="Rectangle 4"/>
          <p:cNvSpPr/>
          <p:nvPr/>
        </p:nvSpPr>
        <p:spPr>
          <a:xfrm>
            <a:off x="683568" y="2564904"/>
            <a:ext cx="3600400" cy="2462213"/>
          </a:xfrm>
          <a:prstGeom prst="rect">
            <a:avLst/>
          </a:prstGeom>
        </p:spPr>
        <p:txBody>
          <a:bodyPr wrap="square">
            <a:spAutoFit/>
          </a:bodyPr>
          <a:lstStyle/>
          <a:p>
            <a:pPr indent="-57150"/>
            <a:r>
              <a:rPr lang="en-CA" sz="1400" dirty="0">
                <a:latin typeface="Consolas" panose="020B0609020204030204" pitchFamily="49" charset="0"/>
                <a:cs typeface="Consolas" panose="020B0609020204030204" pitchFamily="49" charset="0"/>
              </a:rPr>
              <a:t>class Rectangle : public Shape {</a:t>
            </a:r>
          </a:p>
          <a:p>
            <a:pPr indent="-57150"/>
            <a:r>
              <a:rPr lang="en-CA" sz="1400" dirty="0">
                <a:latin typeface="Consolas" panose="020B0609020204030204" pitchFamily="49" charset="0"/>
                <a:cs typeface="Consolas" panose="020B0609020204030204" pitchFamily="49" charset="0"/>
              </a:rPr>
              <a:t>    private:</a:t>
            </a:r>
          </a:p>
          <a:p>
            <a:pPr indent="-57150"/>
            <a:r>
              <a:rPr lang="de-DE" sz="1400" dirty="0">
                <a:latin typeface="Consolas" panose="020B0609020204030204" pitchFamily="49" charset="0"/>
                <a:cs typeface="Consolas" panose="020B0609020204030204" pitchFamily="49" charset="0"/>
              </a:rPr>
              <a:t>        // Only difference is in</a:t>
            </a:r>
          </a:p>
          <a:p>
            <a:pPr indent="-57150"/>
            <a:r>
              <a:rPr lang="de-DE" sz="1400" dirty="0">
                <a:latin typeface="Consolas" panose="020B0609020204030204" pitchFamily="49" charset="0"/>
                <a:cs typeface="Consolas" panose="020B0609020204030204" pitchFamily="49" charset="0"/>
              </a:rPr>
              <a:t>        // the display</a:t>
            </a:r>
          </a:p>
          <a:p>
            <a:pPr indent="-57150"/>
            <a:r>
              <a:rPr lang="en-CA" sz="1400" dirty="0" smtClean="0">
                <a:latin typeface="Consolas" panose="020B0609020204030204" pitchFamily="49" charset="0"/>
                <a:cs typeface="Consolas" panose="020B0609020204030204" pitchFamily="49" charset="0"/>
              </a:rPr>
              <a:t>};</a:t>
            </a:r>
            <a:endParaRPr lang="en-CA" sz="1400" dirty="0">
              <a:latin typeface="Consolas" panose="020B0609020204030204" pitchFamily="49" charset="0"/>
              <a:cs typeface="Consolas" panose="020B0609020204030204" pitchFamily="49" charset="0"/>
            </a:endParaRPr>
          </a:p>
          <a:p>
            <a:pPr indent="-57150"/>
            <a:endParaRPr lang="en-CA" sz="1400" dirty="0">
              <a:latin typeface="Consolas" panose="020B0609020204030204" pitchFamily="49" charset="0"/>
              <a:cs typeface="Consolas" panose="020B0609020204030204" pitchFamily="49" charset="0"/>
            </a:endParaRPr>
          </a:p>
          <a:p>
            <a:pPr indent="-57150"/>
            <a:r>
              <a:rPr lang="en-CA" sz="1400" dirty="0">
                <a:latin typeface="Consolas" panose="020B0609020204030204" pitchFamily="49" charset="0"/>
                <a:cs typeface="Consolas" panose="020B0609020204030204" pitchFamily="49" charset="0"/>
              </a:rPr>
              <a:t>class Ellipse : public Shape {</a:t>
            </a:r>
          </a:p>
          <a:p>
            <a:pPr indent="-57150"/>
            <a:r>
              <a:rPr lang="en-CA" sz="1400" dirty="0">
                <a:latin typeface="Consolas" panose="020B0609020204030204" pitchFamily="49" charset="0"/>
                <a:cs typeface="Consolas" panose="020B0609020204030204" pitchFamily="49" charset="0"/>
              </a:rPr>
              <a:t>    private:</a:t>
            </a:r>
          </a:p>
          <a:p>
            <a:pPr indent="-57150"/>
            <a:r>
              <a:rPr lang="de-DE" sz="1400" dirty="0">
                <a:latin typeface="Consolas" panose="020B0609020204030204" pitchFamily="49" charset="0"/>
                <a:cs typeface="Consolas" panose="020B0609020204030204" pitchFamily="49" charset="0"/>
              </a:rPr>
              <a:t>        </a:t>
            </a:r>
            <a:r>
              <a:rPr lang="de-DE" sz="1400" dirty="0" smtClean="0">
                <a:latin typeface="Consolas" panose="020B0609020204030204" pitchFamily="49" charset="0"/>
                <a:cs typeface="Consolas" panose="020B0609020204030204" pitchFamily="49" charset="0"/>
              </a:rPr>
              <a:t>// Only difference is in</a:t>
            </a:r>
          </a:p>
          <a:p>
            <a:pPr indent="-57150"/>
            <a:r>
              <a:rPr lang="de-DE" sz="1400" dirty="0" smtClean="0">
                <a:latin typeface="Consolas" panose="020B0609020204030204" pitchFamily="49" charset="0"/>
                <a:cs typeface="Consolas" panose="020B0609020204030204" pitchFamily="49" charset="0"/>
              </a:rPr>
              <a:t>        // the display</a:t>
            </a:r>
            <a:endParaRPr lang="de-DE" sz="1400" dirty="0">
              <a:latin typeface="Consolas" panose="020B0609020204030204" pitchFamily="49" charset="0"/>
              <a:cs typeface="Consolas" panose="020B0609020204030204" pitchFamily="49" charset="0"/>
            </a:endParaRPr>
          </a:p>
          <a:p>
            <a:pPr indent="-57150"/>
            <a:r>
              <a:rPr lang="en-CA" sz="1400" dirty="0" smtClean="0">
                <a:latin typeface="Consolas" panose="020B0609020204030204" pitchFamily="49" charset="0"/>
                <a:cs typeface="Consolas" panose="020B0609020204030204" pitchFamily="49" charset="0"/>
              </a:rPr>
              <a:t>};</a:t>
            </a:r>
            <a:endParaRPr lang="en-CA" sz="1400" dirty="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31833561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Inheritance</a:t>
            </a:r>
            <a:endParaRPr lang="en-CA" dirty="0"/>
          </a:p>
        </p:txBody>
      </p:sp>
      <p:sp>
        <p:nvSpPr>
          <p:cNvPr id="3" name="Content Placeholder 2"/>
          <p:cNvSpPr>
            <a:spLocks noGrp="1"/>
          </p:cNvSpPr>
          <p:nvPr>
            <p:ph idx="1"/>
          </p:nvPr>
        </p:nvSpPr>
        <p:spPr/>
        <p:txBody>
          <a:bodyPr/>
          <a:lstStyle/>
          <a:p>
            <a:r>
              <a:rPr lang="en-CA" dirty="0" smtClean="0"/>
              <a:t>Note: It seems, too that a star has all the properties of a polygon</a:t>
            </a:r>
          </a:p>
        </p:txBody>
      </p:sp>
      <p:sp>
        <p:nvSpPr>
          <p:cNvPr id="5" name="Rectangle 4"/>
          <p:cNvSpPr/>
          <p:nvPr/>
        </p:nvSpPr>
        <p:spPr>
          <a:xfrm>
            <a:off x="1877598" y="2060848"/>
            <a:ext cx="5400600" cy="4401205"/>
          </a:xfrm>
          <a:prstGeom prst="rect">
            <a:avLst/>
          </a:prstGeom>
        </p:spPr>
        <p:txBody>
          <a:bodyPr wrap="square">
            <a:spAutoFit/>
          </a:bodyPr>
          <a:lstStyle/>
          <a:p>
            <a:pPr indent="-57150"/>
            <a:r>
              <a:rPr lang="en-CA" sz="1400" dirty="0">
                <a:latin typeface="Consolas" panose="020B0609020204030204" pitchFamily="49" charset="0"/>
                <a:cs typeface="Consolas" panose="020B0609020204030204" pitchFamily="49" charset="0"/>
              </a:rPr>
              <a:t>class Shape {</a:t>
            </a:r>
          </a:p>
          <a:p>
            <a:pPr indent="-57150"/>
            <a:r>
              <a:rPr lang="en-CA" sz="1400" dirty="0">
                <a:latin typeface="Consolas" panose="020B0609020204030204" pitchFamily="49" charset="0"/>
                <a:cs typeface="Consolas" panose="020B0609020204030204" pitchFamily="49" charset="0"/>
              </a:rPr>
              <a:t>    private:</a:t>
            </a:r>
          </a:p>
          <a:p>
            <a:pPr indent="-57150"/>
            <a:r>
              <a:rPr lang="en-CA" sz="1400" dirty="0">
                <a:latin typeface="Consolas" panose="020B0609020204030204" pitchFamily="49" charset="0"/>
                <a:cs typeface="Consolas" panose="020B0609020204030204" pitchFamily="49" charset="0"/>
              </a:rPr>
              <a:t>        int </a:t>
            </a:r>
            <a:r>
              <a:rPr lang="en-CA" sz="1400" dirty="0" err="1">
                <a:latin typeface="Consolas" panose="020B0609020204030204" pitchFamily="49" charset="0"/>
                <a:cs typeface="Consolas" panose="020B0609020204030204" pitchFamily="49" charset="0"/>
              </a:rPr>
              <a:t>center_x</a:t>
            </a:r>
            <a:r>
              <a:rPr lang="en-CA" sz="1400" dirty="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 // </a:t>
            </a:r>
            <a:r>
              <a:rPr lang="en-CA" sz="1400" dirty="0">
                <a:latin typeface="Consolas" panose="020B0609020204030204" pitchFamily="49" charset="0"/>
                <a:cs typeface="Consolas" panose="020B0609020204030204" pitchFamily="49" charset="0"/>
              </a:rPr>
              <a:t>um</a:t>
            </a:r>
          </a:p>
          <a:p>
            <a:pPr indent="-57150"/>
            <a:r>
              <a:rPr lang="en-CA" sz="1400" dirty="0">
                <a:latin typeface="Consolas" panose="020B0609020204030204" pitchFamily="49" charset="0"/>
                <a:cs typeface="Consolas" panose="020B0609020204030204" pitchFamily="49" charset="0"/>
              </a:rPr>
              <a:t>        int </a:t>
            </a:r>
            <a:r>
              <a:rPr lang="en-CA" sz="1400" dirty="0" err="1">
                <a:latin typeface="Consolas" panose="020B0609020204030204" pitchFamily="49" charset="0"/>
                <a:cs typeface="Consolas" panose="020B0609020204030204" pitchFamily="49" charset="0"/>
              </a:rPr>
              <a:t>center_y</a:t>
            </a:r>
            <a:r>
              <a:rPr lang="en-CA" sz="1400" dirty="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 // </a:t>
            </a:r>
            <a:r>
              <a:rPr lang="en-CA" sz="1400" dirty="0">
                <a:latin typeface="Consolas" panose="020B0609020204030204" pitchFamily="49" charset="0"/>
                <a:cs typeface="Consolas" panose="020B0609020204030204" pitchFamily="49" charset="0"/>
              </a:rPr>
              <a:t>um</a:t>
            </a:r>
          </a:p>
          <a:p>
            <a:pPr indent="-57150"/>
            <a:r>
              <a:rPr lang="de-DE" sz="1400" dirty="0" smtClean="0">
                <a:latin typeface="Consolas" panose="020B0609020204030204" pitchFamily="49" charset="0"/>
                <a:cs typeface="Consolas" panose="020B0609020204030204" pitchFamily="49" charset="0"/>
              </a:rPr>
              <a:t>        unsigned int width;  // </a:t>
            </a:r>
            <a:r>
              <a:rPr lang="de-DE" sz="1400" dirty="0">
                <a:latin typeface="Consolas" panose="020B0609020204030204" pitchFamily="49" charset="0"/>
                <a:cs typeface="Consolas" panose="020B0609020204030204" pitchFamily="49" charset="0"/>
              </a:rPr>
              <a:t>um</a:t>
            </a:r>
          </a:p>
          <a:p>
            <a:pPr indent="-57150"/>
            <a:r>
              <a:rPr lang="de-DE" sz="1400" dirty="0">
                <a:latin typeface="Consolas" panose="020B0609020204030204" pitchFamily="49" charset="0"/>
                <a:cs typeface="Consolas" panose="020B0609020204030204" pitchFamily="49" charset="0"/>
              </a:rPr>
              <a:t>        </a:t>
            </a:r>
            <a:r>
              <a:rPr lang="de-DE" sz="1400" dirty="0" smtClean="0">
                <a:latin typeface="Consolas" panose="020B0609020204030204" pitchFamily="49" charset="0"/>
                <a:cs typeface="Consolas" panose="020B0609020204030204" pitchFamily="49" charset="0"/>
              </a:rPr>
              <a:t>unsigned int height; // </a:t>
            </a:r>
            <a:r>
              <a:rPr lang="de-DE" sz="1400" dirty="0">
                <a:latin typeface="Consolas" panose="020B0609020204030204" pitchFamily="49" charset="0"/>
                <a:cs typeface="Consolas" panose="020B0609020204030204" pitchFamily="49" charset="0"/>
              </a:rPr>
              <a:t>um</a:t>
            </a:r>
          </a:p>
          <a:p>
            <a:pPr indent="-57150"/>
            <a:r>
              <a:rPr lang="en-CA" sz="1400" dirty="0" smtClean="0">
                <a:latin typeface="Consolas" panose="020B0609020204030204" pitchFamily="49" charset="0"/>
                <a:cs typeface="Consolas" panose="020B0609020204030204" pitchFamily="49" charset="0"/>
              </a:rPr>
              <a:t>        </a:t>
            </a:r>
            <a:r>
              <a:rPr lang="en-CA" sz="1400" dirty="0">
                <a:latin typeface="Consolas" panose="020B0609020204030204" pitchFamily="49" charset="0"/>
                <a:cs typeface="Consolas" panose="020B0609020204030204" pitchFamily="49" charset="0"/>
              </a:rPr>
              <a:t>bool solid;</a:t>
            </a:r>
          </a:p>
          <a:p>
            <a:pPr indent="-57150"/>
            <a:r>
              <a:rPr lang="en-CA" sz="1400" dirty="0">
                <a:latin typeface="Consolas" panose="020B0609020204030204" pitchFamily="49" charset="0"/>
                <a:cs typeface="Consolas" panose="020B0609020204030204" pitchFamily="49" charset="0"/>
              </a:rPr>
              <a:t>        unsigned int order;</a:t>
            </a:r>
          </a:p>
          <a:p>
            <a:pPr indent="-57150"/>
            <a:r>
              <a:rPr lang="en-CA" sz="1400" dirty="0">
                <a:latin typeface="Consolas" panose="020B0609020204030204" pitchFamily="49" charset="0"/>
                <a:cs typeface="Consolas" panose="020B0609020204030204" pitchFamily="49" charset="0"/>
              </a:rPr>
              <a:t>        int angle;    // 10th of a degree</a:t>
            </a:r>
          </a:p>
          <a:p>
            <a:pPr indent="-57150"/>
            <a:r>
              <a:rPr lang="en-CA" sz="1400" dirty="0" smtClean="0">
                <a:latin typeface="Consolas" panose="020B0609020204030204" pitchFamily="49" charset="0"/>
                <a:cs typeface="Consolas" panose="020B0609020204030204" pitchFamily="49" charset="0"/>
              </a:rPr>
              <a:t>};</a:t>
            </a:r>
          </a:p>
          <a:p>
            <a:pPr indent="-57150"/>
            <a:endParaRPr lang="en-CA" sz="1400" dirty="0">
              <a:latin typeface="Consolas" panose="020B0609020204030204" pitchFamily="49" charset="0"/>
              <a:cs typeface="Consolas" panose="020B0609020204030204" pitchFamily="49" charset="0"/>
            </a:endParaRPr>
          </a:p>
          <a:p>
            <a:pPr indent="-57150"/>
            <a:r>
              <a:rPr lang="en-CA" sz="1400" dirty="0" smtClean="0">
                <a:latin typeface="Consolas" panose="020B0609020204030204" pitchFamily="49" charset="0"/>
                <a:cs typeface="Consolas" panose="020B0609020204030204" pitchFamily="49" charset="0"/>
              </a:rPr>
              <a:t>class Polygon : </a:t>
            </a:r>
            <a:r>
              <a:rPr lang="en-CA" sz="1400" dirty="0">
                <a:latin typeface="Consolas" panose="020B0609020204030204" pitchFamily="49" charset="0"/>
                <a:cs typeface="Consolas" panose="020B0609020204030204" pitchFamily="49" charset="0"/>
              </a:rPr>
              <a:t>public Shape {</a:t>
            </a:r>
          </a:p>
          <a:p>
            <a:pPr indent="-57150"/>
            <a:r>
              <a:rPr lang="en-CA" sz="1400" dirty="0">
                <a:latin typeface="Consolas" panose="020B0609020204030204" pitchFamily="49" charset="0"/>
                <a:cs typeface="Consolas" panose="020B0609020204030204" pitchFamily="49" charset="0"/>
              </a:rPr>
              <a:t>    private:</a:t>
            </a:r>
          </a:p>
          <a:p>
            <a:pPr indent="-57150"/>
            <a:r>
              <a:rPr lang="en-CA" sz="1400" dirty="0">
                <a:latin typeface="Consolas" panose="020B0609020204030204" pitchFamily="49" charset="0"/>
                <a:cs typeface="Consolas" panose="020B0609020204030204" pitchFamily="49" charset="0"/>
              </a:rPr>
              <a:t>        unsigned int </a:t>
            </a:r>
            <a:r>
              <a:rPr lang="en-CA" sz="1400" dirty="0" err="1" smtClean="0">
                <a:latin typeface="Consolas" panose="020B0609020204030204" pitchFamily="49" charset="0"/>
                <a:cs typeface="Consolas" panose="020B0609020204030204" pitchFamily="49" charset="0"/>
              </a:rPr>
              <a:t>num_sides</a:t>
            </a:r>
            <a:r>
              <a:rPr lang="en-CA" sz="1400" dirty="0" smtClean="0">
                <a:latin typeface="Consolas" panose="020B0609020204030204" pitchFamily="49" charset="0"/>
                <a:cs typeface="Consolas" panose="020B0609020204030204" pitchFamily="49" charset="0"/>
              </a:rPr>
              <a:t>; </a:t>
            </a:r>
            <a:r>
              <a:rPr lang="en-CA" sz="1400" dirty="0">
                <a:latin typeface="Consolas" panose="020B0609020204030204" pitchFamily="49" charset="0"/>
                <a:cs typeface="Consolas" panose="020B0609020204030204" pitchFamily="49" charset="0"/>
              </a:rPr>
              <a:t>// 3, 4, ...</a:t>
            </a:r>
          </a:p>
          <a:p>
            <a:pPr indent="-57150"/>
            <a:r>
              <a:rPr lang="en-CA" sz="1400" dirty="0" smtClean="0">
                <a:latin typeface="Consolas" panose="020B0609020204030204" pitchFamily="49" charset="0"/>
                <a:cs typeface="Consolas" panose="020B0609020204030204" pitchFamily="49" charset="0"/>
              </a:rPr>
              <a:t>};</a:t>
            </a:r>
          </a:p>
          <a:p>
            <a:pPr indent="-57150"/>
            <a:endParaRPr lang="en-CA" sz="1400" dirty="0">
              <a:latin typeface="Consolas" panose="020B0609020204030204" pitchFamily="49" charset="0"/>
              <a:cs typeface="Consolas" panose="020B0609020204030204" pitchFamily="49" charset="0"/>
            </a:endParaRPr>
          </a:p>
          <a:p>
            <a:pPr indent="-57150"/>
            <a:r>
              <a:rPr lang="en-CA" sz="1400" dirty="0">
                <a:latin typeface="Consolas" panose="020B0609020204030204" pitchFamily="49" charset="0"/>
                <a:cs typeface="Consolas" panose="020B0609020204030204" pitchFamily="49" charset="0"/>
              </a:rPr>
              <a:t>class </a:t>
            </a:r>
            <a:r>
              <a:rPr lang="en-CA" sz="1400" dirty="0" smtClean="0">
                <a:latin typeface="Consolas" panose="020B0609020204030204" pitchFamily="49" charset="0"/>
                <a:cs typeface="Consolas" panose="020B0609020204030204" pitchFamily="49" charset="0"/>
              </a:rPr>
              <a:t>Star : </a:t>
            </a:r>
            <a:r>
              <a:rPr lang="en-CA" sz="1400" dirty="0">
                <a:latin typeface="Consolas" panose="020B0609020204030204" pitchFamily="49" charset="0"/>
                <a:cs typeface="Consolas" panose="020B0609020204030204" pitchFamily="49" charset="0"/>
              </a:rPr>
              <a:t>public </a:t>
            </a:r>
            <a:r>
              <a:rPr lang="en-CA" sz="1400" dirty="0" smtClean="0">
                <a:latin typeface="Consolas" panose="020B0609020204030204" pitchFamily="49" charset="0"/>
                <a:cs typeface="Consolas" panose="020B0609020204030204" pitchFamily="49" charset="0"/>
              </a:rPr>
              <a:t>Polygon {</a:t>
            </a:r>
            <a:endParaRPr lang="en-CA" sz="1400" dirty="0">
              <a:latin typeface="Consolas" panose="020B0609020204030204" pitchFamily="49" charset="0"/>
              <a:cs typeface="Consolas" panose="020B0609020204030204" pitchFamily="49" charset="0"/>
            </a:endParaRPr>
          </a:p>
          <a:p>
            <a:pPr indent="-57150"/>
            <a:r>
              <a:rPr lang="en-CA" sz="1400" dirty="0">
                <a:latin typeface="Consolas" panose="020B0609020204030204" pitchFamily="49" charset="0"/>
                <a:cs typeface="Consolas" panose="020B0609020204030204" pitchFamily="49" charset="0"/>
              </a:rPr>
              <a:t>    private:</a:t>
            </a:r>
          </a:p>
          <a:p>
            <a:pPr indent="-57150"/>
            <a:r>
              <a:rPr lang="en-CA" sz="1400" dirty="0" smtClean="0">
                <a:latin typeface="Consolas" panose="020B0609020204030204" pitchFamily="49" charset="0"/>
                <a:cs typeface="Consolas" panose="020B0609020204030204" pitchFamily="49" charset="0"/>
              </a:rPr>
              <a:t>        </a:t>
            </a:r>
            <a:r>
              <a:rPr lang="en-CA" sz="1400" dirty="0">
                <a:latin typeface="Consolas" panose="020B0609020204030204" pitchFamily="49" charset="0"/>
                <a:cs typeface="Consolas" panose="020B0609020204030204" pitchFamily="49" charset="0"/>
              </a:rPr>
              <a:t>unsigned int sharpness; // 1, ..., 99</a:t>
            </a:r>
          </a:p>
          <a:p>
            <a:pPr indent="-57150"/>
            <a:r>
              <a:rPr lang="en-CA" sz="1400" dirty="0" smtClean="0">
                <a:latin typeface="Consolas" panose="020B0609020204030204" pitchFamily="49" charset="0"/>
                <a:cs typeface="Consolas" panose="020B0609020204030204" pitchFamily="49" charset="0"/>
              </a:rPr>
              <a:t>};</a:t>
            </a:r>
            <a:endParaRPr lang="en-CA" sz="1400" dirty="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24562716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Inheritance</a:t>
            </a:r>
            <a:endParaRPr lang="en-CA" dirty="0"/>
          </a:p>
        </p:txBody>
      </p:sp>
      <p:sp>
        <p:nvSpPr>
          <p:cNvPr id="3" name="Content Placeholder 2"/>
          <p:cNvSpPr>
            <a:spLocks noGrp="1"/>
          </p:cNvSpPr>
          <p:nvPr>
            <p:ph idx="1"/>
          </p:nvPr>
        </p:nvSpPr>
        <p:spPr/>
        <p:txBody>
          <a:bodyPr/>
          <a:lstStyle/>
          <a:p>
            <a:r>
              <a:rPr lang="en-CA" dirty="0" smtClean="0"/>
              <a:t>Terminology:</a:t>
            </a:r>
          </a:p>
          <a:p>
            <a:pPr lvl="1"/>
            <a:r>
              <a:rPr lang="en-CA" dirty="0" smtClean="0"/>
              <a:t>The </a:t>
            </a:r>
            <a:r>
              <a:rPr lang="en-CA" dirty="0" smtClean="0">
                <a:latin typeface="Consolas" panose="020B0609020204030204" pitchFamily="49" charset="0"/>
                <a:cs typeface="Consolas" panose="020B0609020204030204" pitchFamily="49" charset="0"/>
              </a:rPr>
              <a:t>Shape</a:t>
            </a:r>
            <a:r>
              <a:rPr lang="en-CA" dirty="0" smtClean="0"/>
              <a:t> class is a </a:t>
            </a:r>
            <a:r>
              <a:rPr lang="en-CA" i="1" dirty="0" smtClean="0"/>
              <a:t>base</a:t>
            </a:r>
            <a:r>
              <a:rPr lang="en-CA" dirty="0" smtClean="0"/>
              <a:t> class</a:t>
            </a:r>
          </a:p>
          <a:p>
            <a:pPr marL="457200" lvl="1" indent="0">
              <a:buNone/>
            </a:pPr>
            <a:r>
              <a:rPr lang="en-CA" dirty="0"/>
              <a:t>	</a:t>
            </a:r>
            <a:r>
              <a:rPr lang="en-CA" dirty="0" smtClean="0"/>
              <a:t>for the  </a:t>
            </a:r>
            <a:r>
              <a:rPr lang="en-CA" dirty="0" smtClean="0">
                <a:latin typeface="Consolas" panose="020B0609020204030204" pitchFamily="49" charset="0"/>
                <a:cs typeface="Consolas" panose="020B0609020204030204" pitchFamily="49" charset="0"/>
              </a:rPr>
              <a:t>Polygon</a:t>
            </a:r>
            <a:r>
              <a:rPr lang="en-CA" dirty="0" smtClean="0"/>
              <a:t>, </a:t>
            </a:r>
            <a:r>
              <a:rPr lang="en-CA" dirty="0" smtClean="0">
                <a:latin typeface="Consolas" panose="020B0609020204030204" pitchFamily="49" charset="0"/>
                <a:cs typeface="Consolas" panose="020B0609020204030204" pitchFamily="49" charset="0"/>
              </a:rPr>
              <a:t>Rectangle</a:t>
            </a:r>
            <a:r>
              <a:rPr lang="en-CA" dirty="0" smtClean="0"/>
              <a:t> and </a:t>
            </a:r>
            <a:r>
              <a:rPr lang="en-CA" dirty="0" smtClean="0">
                <a:latin typeface="Consolas" panose="020B0609020204030204" pitchFamily="49" charset="0"/>
                <a:cs typeface="Consolas" panose="020B0609020204030204" pitchFamily="49" charset="0"/>
              </a:rPr>
              <a:t>Ellipse</a:t>
            </a:r>
            <a:r>
              <a:rPr lang="en-CA" dirty="0"/>
              <a:t> </a:t>
            </a:r>
            <a:r>
              <a:rPr lang="en-CA" dirty="0" smtClean="0"/>
              <a:t>classes</a:t>
            </a:r>
            <a:endParaRPr lang="en-CA" dirty="0" smtClean="0">
              <a:latin typeface="Consolas" panose="020B0609020204030204" pitchFamily="49" charset="0"/>
              <a:cs typeface="Consolas" panose="020B0609020204030204" pitchFamily="49" charset="0"/>
            </a:endParaRPr>
          </a:p>
          <a:p>
            <a:pPr lvl="1"/>
            <a:r>
              <a:rPr lang="en-CA" dirty="0" smtClean="0">
                <a:latin typeface="Consolas" panose="020B0609020204030204" pitchFamily="49" charset="0"/>
                <a:cs typeface="Consolas" panose="020B0609020204030204" pitchFamily="49" charset="0"/>
              </a:rPr>
              <a:t>Polygon</a:t>
            </a:r>
            <a:r>
              <a:rPr lang="en-CA" dirty="0" smtClean="0"/>
              <a:t>, </a:t>
            </a:r>
            <a:r>
              <a:rPr lang="en-CA" dirty="0" smtClean="0">
                <a:latin typeface="Consolas" panose="020B0609020204030204" pitchFamily="49" charset="0"/>
                <a:cs typeface="Consolas" panose="020B0609020204030204" pitchFamily="49" charset="0"/>
              </a:rPr>
              <a:t>Rectangle</a:t>
            </a:r>
            <a:r>
              <a:rPr lang="en-CA" dirty="0" smtClean="0"/>
              <a:t> and </a:t>
            </a:r>
            <a:r>
              <a:rPr lang="en-CA" dirty="0" smtClean="0">
                <a:latin typeface="Consolas" panose="020B0609020204030204" pitchFamily="49" charset="0"/>
                <a:cs typeface="Consolas" panose="020B0609020204030204" pitchFamily="49" charset="0"/>
              </a:rPr>
              <a:t>Ellipse</a:t>
            </a:r>
            <a:r>
              <a:rPr lang="en-CA" dirty="0" smtClean="0"/>
              <a:t> are classes that are</a:t>
            </a:r>
          </a:p>
          <a:p>
            <a:pPr marL="457200" lvl="1" indent="0">
              <a:buNone/>
            </a:pPr>
            <a:r>
              <a:rPr lang="en-CA" dirty="0"/>
              <a:t>	</a:t>
            </a:r>
            <a:r>
              <a:rPr lang="en-CA" dirty="0" smtClean="0"/>
              <a:t> </a:t>
            </a:r>
            <a:r>
              <a:rPr lang="en-CA" i="1" dirty="0" smtClean="0"/>
              <a:t>derived </a:t>
            </a:r>
            <a:r>
              <a:rPr lang="en-CA" dirty="0" smtClean="0"/>
              <a:t>from the </a:t>
            </a:r>
            <a:r>
              <a:rPr lang="en-CA" dirty="0" smtClean="0">
                <a:latin typeface="Consolas" panose="020B0609020204030204" pitchFamily="49" charset="0"/>
                <a:cs typeface="Consolas" panose="020B0609020204030204" pitchFamily="49" charset="0"/>
              </a:rPr>
              <a:t>Shape</a:t>
            </a:r>
            <a:r>
              <a:rPr lang="en-CA" dirty="0" smtClean="0"/>
              <a:t> class</a:t>
            </a:r>
          </a:p>
          <a:p>
            <a:pPr marL="457200" lvl="1" indent="0">
              <a:buNone/>
            </a:pPr>
            <a:endParaRPr lang="en-CA" dirty="0"/>
          </a:p>
          <a:p>
            <a:pPr lvl="1"/>
            <a:r>
              <a:rPr lang="en-CA" dirty="0"/>
              <a:t>The </a:t>
            </a:r>
            <a:r>
              <a:rPr lang="en-CA" dirty="0" smtClean="0">
                <a:latin typeface="Consolas" panose="020B0609020204030204" pitchFamily="49" charset="0"/>
                <a:cs typeface="Consolas" panose="020B0609020204030204" pitchFamily="49" charset="0"/>
              </a:rPr>
              <a:t>Polygon</a:t>
            </a:r>
            <a:r>
              <a:rPr lang="en-CA" dirty="0" smtClean="0"/>
              <a:t> class </a:t>
            </a:r>
            <a:r>
              <a:rPr lang="en-CA" dirty="0"/>
              <a:t>is a </a:t>
            </a:r>
            <a:r>
              <a:rPr lang="en-CA" i="1" dirty="0"/>
              <a:t>base</a:t>
            </a:r>
            <a:r>
              <a:rPr lang="en-CA" dirty="0"/>
              <a:t> </a:t>
            </a:r>
            <a:r>
              <a:rPr lang="en-CA" dirty="0" smtClean="0"/>
              <a:t>class for the </a:t>
            </a:r>
            <a:r>
              <a:rPr lang="en-CA" dirty="0" smtClean="0">
                <a:latin typeface="Consolas" panose="020B0609020204030204" pitchFamily="49" charset="0"/>
                <a:cs typeface="Consolas" panose="020B0609020204030204" pitchFamily="49" charset="0"/>
              </a:rPr>
              <a:t>Star</a:t>
            </a:r>
            <a:r>
              <a:rPr lang="en-CA" dirty="0" smtClean="0"/>
              <a:t> class</a:t>
            </a:r>
            <a:endParaRPr lang="en-CA" dirty="0" smtClean="0">
              <a:latin typeface="Consolas" panose="020B0609020204030204" pitchFamily="49" charset="0"/>
              <a:cs typeface="Consolas" panose="020B0609020204030204" pitchFamily="49" charset="0"/>
            </a:endParaRPr>
          </a:p>
          <a:p>
            <a:pPr lvl="1"/>
            <a:r>
              <a:rPr lang="en-CA" dirty="0" smtClean="0">
                <a:latin typeface="Consolas" panose="020B0609020204030204" pitchFamily="49" charset="0"/>
                <a:cs typeface="Consolas" panose="020B0609020204030204" pitchFamily="49" charset="0"/>
              </a:rPr>
              <a:t>Star</a:t>
            </a:r>
            <a:r>
              <a:rPr lang="en-CA" dirty="0" smtClean="0"/>
              <a:t> is a class </a:t>
            </a:r>
            <a:r>
              <a:rPr lang="en-CA" dirty="0"/>
              <a:t>that </a:t>
            </a:r>
            <a:r>
              <a:rPr lang="en-CA" dirty="0" smtClean="0"/>
              <a:t>is </a:t>
            </a:r>
            <a:r>
              <a:rPr lang="en-CA" i="1" dirty="0" smtClean="0"/>
              <a:t>derived </a:t>
            </a:r>
            <a:r>
              <a:rPr lang="en-CA" dirty="0"/>
              <a:t>from the </a:t>
            </a:r>
            <a:r>
              <a:rPr lang="en-CA" dirty="0" smtClean="0">
                <a:latin typeface="Consolas" panose="020B0609020204030204" pitchFamily="49" charset="0"/>
                <a:cs typeface="Consolas" panose="020B0609020204030204" pitchFamily="49" charset="0"/>
              </a:rPr>
              <a:t>Polygon</a:t>
            </a:r>
            <a:r>
              <a:rPr lang="en-CA" dirty="0" smtClean="0"/>
              <a:t> </a:t>
            </a:r>
            <a:r>
              <a:rPr lang="en-CA" dirty="0"/>
              <a:t>class</a:t>
            </a:r>
          </a:p>
          <a:p>
            <a:pPr marL="457200" lvl="1" indent="0">
              <a:buNone/>
            </a:pPr>
            <a:endParaRPr lang="en-CA" dirty="0" smtClean="0"/>
          </a:p>
        </p:txBody>
      </p:sp>
    </p:spTree>
    <p:extLst>
      <p:ext uri="{BB962C8B-B14F-4D97-AF65-F5344CB8AC3E}">
        <p14:creationId xmlns:p14="http://schemas.microsoft.com/office/powerpoint/2010/main" val="24809219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Inheritance</a:t>
            </a:r>
            <a:endParaRPr lang="en-CA" dirty="0"/>
          </a:p>
        </p:txBody>
      </p:sp>
      <p:sp>
        <p:nvSpPr>
          <p:cNvPr id="3" name="Content Placeholder 2"/>
          <p:cNvSpPr>
            <a:spLocks noGrp="1"/>
          </p:cNvSpPr>
          <p:nvPr>
            <p:ph idx="1"/>
          </p:nvPr>
        </p:nvSpPr>
        <p:spPr/>
        <p:txBody>
          <a:bodyPr/>
          <a:lstStyle/>
          <a:p>
            <a:r>
              <a:rPr lang="en-CA" dirty="0" smtClean="0"/>
              <a:t>We can draw this relationship using a </a:t>
            </a:r>
            <a:r>
              <a:rPr lang="en-CA" i="1" dirty="0" smtClean="0"/>
              <a:t>class diagram</a:t>
            </a:r>
            <a:r>
              <a:rPr lang="en-CA" dirty="0" smtClean="0"/>
              <a:t>:</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05480" y="2276872"/>
            <a:ext cx="6390368" cy="432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0484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Inheritance</a:t>
            </a:r>
            <a:endParaRPr lang="en-CA" dirty="0"/>
          </a:p>
        </p:txBody>
      </p:sp>
      <p:sp>
        <p:nvSpPr>
          <p:cNvPr id="3" name="Content Placeholder 2"/>
          <p:cNvSpPr>
            <a:spLocks noGrp="1"/>
          </p:cNvSpPr>
          <p:nvPr>
            <p:ph idx="1"/>
          </p:nvPr>
        </p:nvSpPr>
        <p:spPr/>
        <p:txBody>
          <a:bodyPr/>
          <a:lstStyle/>
          <a:p>
            <a:r>
              <a:rPr lang="en-CA" dirty="0" smtClean="0"/>
              <a:t>Now that every item is being stored in the same array, could we not use the position in the array to store the order in which the objects appear?</a:t>
            </a:r>
          </a:p>
          <a:p>
            <a:pPr lvl="1"/>
            <a:r>
              <a:rPr lang="en-CA" dirty="0" smtClean="0"/>
              <a:t>The top object would be the last entry of the array</a:t>
            </a:r>
          </a:p>
          <a:p>
            <a:pPr lvl="1"/>
            <a:r>
              <a:rPr lang="en-CA" dirty="0" smtClean="0"/>
              <a:t>We would only have to modify the </a:t>
            </a:r>
            <a:r>
              <a:rPr lang="en-CA" dirty="0" smtClean="0">
                <a:latin typeface="Consolas" panose="020B0609020204030204" pitchFamily="49" charset="0"/>
                <a:cs typeface="Consolas" panose="020B0609020204030204" pitchFamily="49" charset="0"/>
              </a:rPr>
              <a:t>Shape</a:t>
            </a:r>
            <a:r>
              <a:rPr lang="en-CA" dirty="0" smtClean="0"/>
              <a:t> class:</a:t>
            </a:r>
          </a:p>
        </p:txBody>
      </p:sp>
      <p:sp>
        <p:nvSpPr>
          <p:cNvPr id="5" name="Rectangle 4"/>
          <p:cNvSpPr/>
          <p:nvPr/>
        </p:nvSpPr>
        <p:spPr>
          <a:xfrm>
            <a:off x="1871700" y="3573016"/>
            <a:ext cx="5400600" cy="2246769"/>
          </a:xfrm>
          <a:prstGeom prst="rect">
            <a:avLst/>
          </a:prstGeom>
        </p:spPr>
        <p:txBody>
          <a:bodyPr wrap="square">
            <a:spAutoFit/>
          </a:bodyPr>
          <a:lstStyle/>
          <a:p>
            <a:pPr indent="-57150"/>
            <a:r>
              <a:rPr lang="en-CA" sz="1400" dirty="0">
                <a:latin typeface="Consolas" panose="020B0609020204030204" pitchFamily="49" charset="0"/>
                <a:cs typeface="Consolas" panose="020B0609020204030204" pitchFamily="49" charset="0"/>
              </a:rPr>
              <a:t>class Shape {</a:t>
            </a:r>
          </a:p>
          <a:p>
            <a:pPr indent="-57150"/>
            <a:r>
              <a:rPr lang="en-CA" sz="1400" dirty="0">
                <a:latin typeface="Consolas" panose="020B0609020204030204" pitchFamily="49" charset="0"/>
                <a:cs typeface="Consolas" panose="020B0609020204030204" pitchFamily="49" charset="0"/>
              </a:rPr>
              <a:t>    private:</a:t>
            </a:r>
          </a:p>
          <a:p>
            <a:pPr indent="-57150"/>
            <a:r>
              <a:rPr lang="en-CA" sz="1400" dirty="0">
                <a:latin typeface="Consolas" panose="020B0609020204030204" pitchFamily="49" charset="0"/>
                <a:cs typeface="Consolas" panose="020B0609020204030204" pitchFamily="49" charset="0"/>
              </a:rPr>
              <a:t>        int </a:t>
            </a:r>
            <a:r>
              <a:rPr lang="en-CA" sz="1400" dirty="0" err="1">
                <a:latin typeface="Consolas" panose="020B0609020204030204" pitchFamily="49" charset="0"/>
                <a:cs typeface="Consolas" panose="020B0609020204030204" pitchFamily="49" charset="0"/>
              </a:rPr>
              <a:t>center_x</a:t>
            </a:r>
            <a:r>
              <a:rPr lang="en-CA" sz="1400" dirty="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 // </a:t>
            </a:r>
            <a:r>
              <a:rPr lang="en-CA" sz="1400" dirty="0">
                <a:latin typeface="Consolas" panose="020B0609020204030204" pitchFamily="49" charset="0"/>
                <a:cs typeface="Consolas" panose="020B0609020204030204" pitchFamily="49" charset="0"/>
              </a:rPr>
              <a:t>um</a:t>
            </a:r>
          </a:p>
          <a:p>
            <a:pPr indent="-57150"/>
            <a:r>
              <a:rPr lang="en-CA" sz="1400" dirty="0">
                <a:latin typeface="Consolas" panose="020B0609020204030204" pitchFamily="49" charset="0"/>
                <a:cs typeface="Consolas" panose="020B0609020204030204" pitchFamily="49" charset="0"/>
              </a:rPr>
              <a:t>        int </a:t>
            </a:r>
            <a:r>
              <a:rPr lang="en-CA" sz="1400" dirty="0" err="1">
                <a:latin typeface="Consolas" panose="020B0609020204030204" pitchFamily="49" charset="0"/>
                <a:cs typeface="Consolas" panose="020B0609020204030204" pitchFamily="49" charset="0"/>
              </a:rPr>
              <a:t>center_y</a:t>
            </a:r>
            <a:r>
              <a:rPr lang="en-CA" sz="1400" dirty="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 // </a:t>
            </a:r>
            <a:r>
              <a:rPr lang="en-CA" sz="1400" dirty="0">
                <a:latin typeface="Consolas" panose="020B0609020204030204" pitchFamily="49" charset="0"/>
                <a:cs typeface="Consolas" panose="020B0609020204030204" pitchFamily="49" charset="0"/>
              </a:rPr>
              <a:t>um</a:t>
            </a:r>
          </a:p>
          <a:p>
            <a:pPr indent="-57150"/>
            <a:r>
              <a:rPr lang="de-DE" sz="1400" dirty="0" smtClean="0">
                <a:latin typeface="Consolas" panose="020B0609020204030204" pitchFamily="49" charset="0"/>
                <a:cs typeface="Consolas" panose="020B0609020204030204" pitchFamily="49" charset="0"/>
              </a:rPr>
              <a:t>        unsigned int width;  </a:t>
            </a:r>
            <a:r>
              <a:rPr lang="de-DE" sz="1400" dirty="0">
                <a:latin typeface="Consolas" panose="020B0609020204030204" pitchFamily="49" charset="0"/>
                <a:cs typeface="Consolas" panose="020B0609020204030204" pitchFamily="49" charset="0"/>
              </a:rPr>
              <a:t>// um</a:t>
            </a:r>
          </a:p>
          <a:p>
            <a:pPr indent="-57150"/>
            <a:r>
              <a:rPr lang="de-DE" sz="1400" dirty="0">
                <a:latin typeface="Consolas" panose="020B0609020204030204" pitchFamily="49" charset="0"/>
                <a:cs typeface="Consolas" panose="020B0609020204030204" pitchFamily="49" charset="0"/>
              </a:rPr>
              <a:t>        unsigned int height; // um</a:t>
            </a:r>
          </a:p>
          <a:p>
            <a:pPr indent="-57150"/>
            <a:r>
              <a:rPr lang="en-CA" sz="1400" dirty="0" smtClean="0">
                <a:latin typeface="Consolas" panose="020B0609020204030204" pitchFamily="49" charset="0"/>
                <a:cs typeface="Consolas" panose="020B0609020204030204" pitchFamily="49" charset="0"/>
              </a:rPr>
              <a:t>        </a:t>
            </a:r>
            <a:r>
              <a:rPr lang="en-CA" sz="1400" dirty="0">
                <a:latin typeface="Consolas" panose="020B0609020204030204" pitchFamily="49" charset="0"/>
                <a:cs typeface="Consolas" panose="020B0609020204030204" pitchFamily="49" charset="0"/>
              </a:rPr>
              <a:t>bool solid;</a:t>
            </a:r>
          </a:p>
          <a:p>
            <a:pPr indent="-57150"/>
            <a:r>
              <a:rPr lang="en-CA" sz="1400" dirty="0">
                <a:latin typeface="Consolas" panose="020B0609020204030204" pitchFamily="49" charset="0"/>
                <a:cs typeface="Consolas" panose="020B0609020204030204" pitchFamily="49" charset="0"/>
              </a:rPr>
              <a:t>        </a:t>
            </a:r>
            <a:r>
              <a:rPr lang="en-CA" sz="1400" b="1" strike="sngStrike" dirty="0">
                <a:solidFill>
                  <a:srgbClr val="FF0000"/>
                </a:solidFill>
                <a:latin typeface="Consolas" panose="020B0609020204030204" pitchFamily="49" charset="0"/>
                <a:cs typeface="Consolas" panose="020B0609020204030204" pitchFamily="49" charset="0"/>
              </a:rPr>
              <a:t>unsigned int order;</a:t>
            </a:r>
          </a:p>
          <a:p>
            <a:pPr indent="-57150"/>
            <a:r>
              <a:rPr lang="en-CA" sz="1400" dirty="0">
                <a:latin typeface="Consolas" panose="020B0609020204030204" pitchFamily="49" charset="0"/>
                <a:cs typeface="Consolas" panose="020B0609020204030204" pitchFamily="49" charset="0"/>
              </a:rPr>
              <a:t>        int angle;    // 10th of a degree</a:t>
            </a:r>
          </a:p>
          <a:p>
            <a:pPr indent="-57150"/>
            <a:r>
              <a:rPr lang="en-CA" sz="1400" dirty="0" smtClean="0">
                <a:latin typeface="Consolas" panose="020B0609020204030204" pitchFamily="49" charset="0"/>
                <a:cs typeface="Consolas" panose="020B0609020204030204" pitchFamily="49" charset="0"/>
              </a:rPr>
              <a:t>};</a:t>
            </a:r>
            <a:endParaRPr lang="en-CA" sz="1400" dirty="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10495444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Constructors</a:t>
            </a:r>
            <a:endParaRPr lang="en-CA" dirty="0"/>
          </a:p>
        </p:txBody>
      </p:sp>
      <p:sp>
        <p:nvSpPr>
          <p:cNvPr id="3" name="Content Placeholder 2"/>
          <p:cNvSpPr>
            <a:spLocks noGrp="1"/>
          </p:cNvSpPr>
          <p:nvPr>
            <p:ph idx="1"/>
          </p:nvPr>
        </p:nvSpPr>
        <p:spPr/>
        <p:txBody>
          <a:bodyPr/>
          <a:lstStyle/>
          <a:p>
            <a:r>
              <a:rPr lang="en-CA" dirty="0" smtClean="0"/>
              <a:t>Our constructor for the </a:t>
            </a:r>
            <a:r>
              <a:rPr lang="en-CA" dirty="0" smtClean="0">
                <a:latin typeface="Consolas" panose="020B0609020204030204" pitchFamily="49" charset="0"/>
                <a:cs typeface="Consolas" panose="020B0609020204030204" pitchFamily="49" charset="0"/>
              </a:rPr>
              <a:t>Shape</a:t>
            </a:r>
            <a:r>
              <a:rPr lang="en-CA" dirty="0" smtClean="0"/>
              <a:t> class initializes the member variables declared there:</a:t>
            </a:r>
          </a:p>
          <a:p>
            <a:pPr marL="1257300" lvl="3" indent="0">
              <a:buNone/>
            </a:pPr>
            <a:r>
              <a:rPr lang="en-CA" sz="1400" dirty="0" smtClean="0">
                <a:latin typeface="Consolas" panose="020B0609020204030204" pitchFamily="49" charset="0"/>
                <a:cs typeface="Consolas" panose="020B0609020204030204" pitchFamily="49" charset="0"/>
              </a:rPr>
              <a:t>Shape::Shape( int x, int y, int dx, int </a:t>
            </a:r>
            <a:r>
              <a:rPr lang="en-CA" sz="1400" dirty="0" err="1" smtClean="0">
                <a:latin typeface="Consolas" panose="020B0609020204030204" pitchFamily="49" charset="0"/>
                <a:cs typeface="Consolas" panose="020B0609020204030204" pitchFamily="49" charset="0"/>
              </a:rPr>
              <a:t>dy</a:t>
            </a:r>
            <a:r>
              <a:rPr lang="en-CA" sz="1400" dirty="0" smtClean="0">
                <a:latin typeface="Consolas" panose="020B0609020204030204" pitchFamily="49" charset="0"/>
                <a:cs typeface="Consolas" panose="020B0609020204030204" pitchFamily="49" charset="0"/>
              </a:rPr>
              <a:t> ):</a:t>
            </a:r>
            <a:endParaRPr lang="en-CA" sz="1400" dirty="0">
              <a:latin typeface="Consolas" panose="020B0609020204030204" pitchFamily="49" charset="0"/>
              <a:cs typeface="Consolas" panose="020B0609020204030204" pitchFamily="49" charset="0"/>
            </a:endParaRPr>
          </a:p>
          <a:p>
            <a:pPr marL="1257300" lvl="3" indent="0">
              <a:buNone/>
            </a:pPr>
            <a:r>
              <a:rPr lang="en-CA" sz="1400" dirty="0" err="1" smtClean="0">
                <a:latin typeface="Consolas" panose="020B0609020204030204" pitchFamily="49" charset="0"/>
                <a:cs typeface="Consolas" panose="020B0609020204030204" pitchFamily="49" charset="0"/>
              </a:rPr>
              <a:t>center_x</a:t>
            </a:r>
            <a:r>
              <a:rPr lang="en-CA" sz="1400" dirty="0" smtClean="0">
                <a:latin typeface="Consolas" panose="020B0609020204030204" pitchFamily="49" charset="0"/>
                <a:cs typeface="Consolas" panose="020B0609020204030204" pitchFamily="49" charset="0"/>
              </a:rPr>
              <a:t>{ x },</a:t>
            </a:r>
            <a:endParaRPr lang="en-CA" sz="1400" dirty="0">
              <a:latin typeface="Consolas" panose="020B0609020204030204" pitchFamily="49" charset="0"/>
              <a:cs typeface="Consolas" panose="020B0609020204030204" pitchFamily="49" charset="0"/>
            </a:endParaRPr>
          </a:p>
          <a:p>
            <a:pPr marL="1257300" lvl="3" indent="0">
              <a:buNone/>
            </a:pPr>
            <a:r>
              <a:rPr lang="en-CA" sz="1400" dirty="0" err="1" smtClean="0">
                <a:latin typeface="Consolas" panose="020B0609020204030204" pitchFamily="49" charset="0"/>
                <a:cs typeface="Consolas" panose="020B0609020204030204" pitchFamily="49" charset="0"/>
              </a:rPr>
              <a:t>center_y</a:t>
            </a:r>
            <a:r>
              <a:rPr lang="en-CA" sz="1400" dirty="0" smtClean="0">
                <a:latin typeface="Consolas" panose="020B0609020204030204" pitchFamily="49" charset="0"/>
                <a:cs typeface="Consolas" panose="020B0609020204030204" pitchFamily="49" charset="0"/>
              </a:rPr>
              <a:t>{ y },</a:t>
            </a:r>
            <a:endParaRPr lang="en-CA" sz="1400" dirty="0">
              <a:latin typeface="Consolas" panose="020B0609020204030204" pitchFamily="49" charset="0"/>
              <a:cs typeface="Consolas" panose="020B0609020204030204" pitchFamily="49" charset="0"/>
            </a:endParaRPr>
          </a:p>
          <a:p>
            <a:pPr marL="1257300" lvl="3" indent="0">
              <a:buNone/>
            </a:pPr>
            <a:r>
              <a:rPr lang="en-CA" sz="1400" dirty="0" smtClean="0">
                <a:latin typeface="Consolas" panose="020B0609020204030204" pitchFamily="49" charset="0"/>
                <a:cs typeface="Consolas" panose="020B0609020204030204" pitchFamily="49" charset="0"/>
              </a:rPr>
              <a:t>width{ dx },</a:t>
            </a:r>
            <a:endParaRPr lang="en-CA" sz="1400" dirty="0">
              <a:latin typeface="Consolas" panose="020B0609020204030204" pitchFamily="49" charset="0"/>
              <a:cs typeface="Consolas" panose="020B0609020204030204" pitchFamily="49" charset="0"/>
            </a:endParaRPr>
          </a:p>
          <a:p>
            <a:pPr marL="1257300" lvl="3" indent="0">
              <a:buNone/>
            </a:pPr>
            <a:r>
              <a:rPr lang="en-CA" sz="1400" dirty="0" smtClean="0">
                <a:latin typeface="Consolas" panose="020B0609020204030204" pitchFamily="49" charset="0"/>
                <a:cs typeface="Consolas" panose="020B0609020204030204" pitchFamily="49" charset="0"/>
              </a:rPr>
              <a:t>height{ </a:t>
            </a:r>
            <a:r>
              <a:rPr lang="en-CA" sz="1400" dirty="0" err="1" smtClean="0">
                <a:latin typeface="Consolas" panose="020B0609020204030204" pitchFamily="49" charset="0"/>
                <a:cs typeface="Consolas" panose="020B0609020204030204" pitchFamily="49" charset="0"/>
              </a:rPr>
              <a:t>dy</a:t>
            </a:r>
            <a:r>
              <a:rPr lang="en-CA" sz="1400" dirty="0" smtClean="0">
                <a:latin typeface="Consolas" panose="020B0609020204030204" pitchFamily="49" charset="0"/>
                <a:cs typeface="Consolas" panose="020B0609020204030204" pitchFamily="49" charset="0"/>
              </a:rPr>
              <a:t> },</a:t>
            </a:r>
            <a:endParaRPr lang="en-CA" sz="1400" dirty="0">
              <a:latin typeface="Consolas" panose="020B0609020204030204" pitchFamily="49" charset="0"/>
              <a:cs typeface="Consolas" panose="020B0609020204030204" pitchFamily="49" charset="0"/>
            </a:endParaRPr>
          </a:p>
          <a:p>
            <a:pPr marL="1257300" lvl="3" indent="0">
              <a:buNone/>
            </a:pPr>
            <a:r>
              <a:rPr lang="en-CA" sz="1400" dirty="0" smtClean="0">
                <a:latin typeface="Consolas" panose="020B0609020204030204" pitchFamily="49" charset="0"/>
                <a:cs typeface="Consolas" panose="020B0609020204030204" pitchFamily="49" charset="0"/>
              </a:rPr>
              <a:t>solid{ false },</a:t>
            </a:r>
            <a:endParaRPr lang="en-CA" sz="1400" dirty="0">
              <a:latin typeface="Consolas" panose="020B0609020204030204" pitchFamily="49" charset="0"/>
              <a:cs typeface="Consolas" panose="020B0609020204030204" pitchFamily="49" charset="0"/>
            </a:endParaRPr>
          </a:p>
          <a:p>
            <a:pPr marL="1257300" lvl="3" indent="0">
              <a:buNone/>
            </a:pPr>
            <a:r>
              <a:rPr lang="en-CA" sz="1400" dirty="0" smtClean="0">
                <a:latin typeface="Consolas" panose="020B0609020204030204" pitchFamily="49" charset="0"/>
                <a:cs typeface="Consolas" panose="020B0609020204030204" pitchFamily="49" charset="0"/>
              </a:rPr>
              <a:t>angle{ 0 } {</a:t>
            </a:r>
            <a:endParaRPr lang="en-CA" sz="1400" dirty="0">
              <a:latin typeface="Consolas" panose="020B0609020204030204" pitchFamily="49" charset="0"/>
              <a:cs typeface="Consolas" panose="020B0609020204030204" pitchFamily="49" charset="0"/>
            </a:endParaRPr>
          </a:p>
          <a:p>
            <a:pPr marL="1257300" lvl="3" indent="0">
              <a:buNone/>
            </a:pPr>
            <a:r>
              <a:rPr lang="en-CA" sz="1400" dirty="0" smtClean="0">
                <a:latin typeface="Consolas" panose="020B0609020204030204" pitchFamily="49" charset="0"/>
                <a:cs typeface="Consolas" panose="020B0609020204030204" pitchFamily="49" charset="0"/>
              </a:rPr>
              <a:t>    // Empty constructor</a:t>
            </a:r>
          </a:p>
          <a:p>
            <a:pPr marL="1257300" lvl="3" indent="0">
              <a:buNone/>
            </a:pPr>
            <a:r>
              <a:rPr lang="en-CA" sz="1400" dirty="0" smtClean="0">
                <a:latin typeface="Consolas" panose="020B0609020204030204" pitchFamily="49" charset="0"/>
                <a:cs typeface="Consolas" panose="020B0609020204030204" pitchFamily="49" charset="0"/>
              </a:rPr>
              <a:t>}</a:t>
            </a:r>
            <a:endParaRPr lang="en-CA" sz="1400" dirty="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3411717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In this lesson, we will:</a:t>
            </a:r>
          </a:p>
          <a:p>
            <a:pPr lvl="1"/>
            <a:r>
              <a:rPr lang="en-CA" dirty="0" smtClean="0"/>
              <a:t>Discuss how and why some classes are similar</a:t>
            </a:r>
            <a:endParaRPr lang="en-CA" dirty="0" smtClean="0">
              <a:latin typeface="Consolas" panose="020B0609020204030204" pitchFamily="49" charset="0"/>
              <a:cs typeface="Consolas" panose="020B0609020204030204" pitchFamily="49" charset="0"/>
            </a:endParaRPr>
          </a:p>
          <a:p>
            <a:pPr lvl="1"/>
            <a:r>
              <a:rPr lang="en-CA" dirty="0" smtClean="0"/>
              <a:t>Understand how we can simply design by factoring out that similarity</a:t>
            </a:r>
          </a:p>
          <a:p>
            <a:pPr lvl="1"/>
            <a:r>
              <a:rPr lang="en-CA" dirty="0" smtClean="0"/>
              <a:t>Learn how this similarity is implemented through inheritance in C++</a:t>
            </a:r>
          </a:p>
          <a:p>
            <a:pPr lvl="1"/>
            <a:r>
              <a:rPr lang="en-CA" dirty="0" smtClean="0"/>
              <a:t>Look at two examples:</a:t>
            </a:r>
          </a:p>
          <a:p>
            <a:pPr lvl="2"/>
            <a:r>
              <a:rPr lang="en-CA" dirty="0" smtClean="0"/>
              <a:t>A graphics class</a:t>
            </a:r>
          </a:p>
          <a:p>
            <a:pPr lvl="2"/>
            <a:r>
              <a:rPr lang="en-CA" dirty="0" smtClean="0"/>
              <a:t>A bank account class</a:t>
            </a:r>
          </a:p>
          <a:p>
            <a:pPr lvl="1"/>
            <a:r>
              <a:rPr lang="en-CA" dirty="0" smtClean="0"/>
              <a:t>We will look at inheritance in Java</a:t>
            </a:r>
          </a:p>
        </p:txBody>
      </p:sp>
    </p:spTree>
    <p:extLst>
      <p:ext uri="{BB962C8B-B14F-4D97-AF65-F5344CB8AC3E}">
        <p14:creationId xmlns:p14="http://schemas.microsoft.com/office/powerpoint/2010/main" val="38574437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Constructors</a:t>
            </a:r>
            <a:endParaRPr lang="en-CA" dirty="0"/>
          </a:p>
        </p:txBody>
      </p:sp>
      <p:sp>
        <p:nvSpPr>
          <p:cNvPr id="3" name="Content Placeholder 2"/>
          <p:cNvSpPr>
            <a:spLocks noGrp="1"/>
          </p:cNvSpPr>
          <p:nvPr>
            <p:ph idx="1"/>
          </p:nvPr>
        </p:nvSpPr>
        <p:spPr/>
        <p:txBody>
          <a:bodyPr/>
          <a:lstStyle/>
          <a:p>
            <a:r>
              <a:rPr lang="en-CA" dirty="0" smtClean="0"/>
              <a:t>How do we initialize an instance of a derived class?</a:t>
            </a:r>
          </a:p>
          <a:p>
            <a:pPr marL="1257300" lvl="3" indent="0">
              <a:buNone/>
            </a:pPr>
            <a:r>
              <a:rPr lang="en-CA" sz="1400" dirty="0" smtClean="0">
                <a:latin typeface="Consolas" panose="020B0609020204030204" pitchFamily="49" charset="0"/>
                <a:cs typeface="Consolas" panose="020B0609020204030204" pitchFamily="49" charset="0"/>
              </a:rPr>
              <a:t>Rectangle::Rectangle( int x, int y, int dx, int </a:t>
            </a:r>
            <a:r>
              <a:rPr lang="en-CA" sz="1400" dirty="0" err="1" smtClean="0">
                <a:latin typeface="Consolas" panose="020B0609020204030204" pitchFamily="49" charset="0"/>
                <a:cs typeface="Consolas" panose="020B0609020204030204" pitchFamily="49" charset="0"/>
              </a:rPr>
              <a:t>dy</a:t>
            </a:r>
            <a:r>
              <a:rPr lang="en-CA" sz="1400" dirty="0" smtClean="0">
                <a:latin typeface="Consolas" panose="020B0609020204030204" pitchFamily="49" charset="0"/>
                <a:cs typeface="Consolas" panose="020B0609020204030204" pitchFamily="49" charset="0"/>
              </a:rPr>
              <a:t> ):</a:t>
            </a:r>
            <a:endParaRPr lang="en-CA" sz="1400" dirty="0">
              <a:latin typeface="Consolas" panose="020B0609020204030204" pitchFamily="49" charset="0"/>
              <a:cs typeface="Consolas" panose="020B0609020204030204" pitchFamily="49" charset="0"/>
            </a:endParaRPr>
          </a:p>
          <a:p>
            <a:pPr marL="1257300" lvl="3" indent="0">
              <a:buNone/>
            </a:pPr>
            <a:r>
              <a:rPr lang="en-CA" sz="1400" dirty="0" smtClean="0">
                <a:latin typeface="Consolas" panose="020B0609020204030204" pitchFamily="49" charset="0"/>
                <a:cs typeface="Consolas" panose="020B0609020204030204" pitchFamily="49" charset="0"/>
              </a:rPr>
              <a:t>// Call the constructor of the Shape class</a:t>
            </a:r>
          </a:p>
          <a:p>
            <a:pPr marL="1257300" lvl="3" indent="0">
              <a:buNone/>
            </a:pPr>
            <a:r>
              <a:rPr lang="en-CA" sz="1400" dirty="0" smtClean="0">
                <a:latin typeface="Consolas" panose="020B0609020204030204" pitchFamily="49" charset="0"/>
                <a:cs typeface="Consolas" panose="020B0609020204030204" pitchFamily="49" charset="0"/>
              </a:rPr>
              <a:t>Shape{ x, y, dx, </a:t>
            </a:r>
            <a:r>
              <a:rPr lang="en-CA" sz="1400" dirty="0" err="1" smtClean="0">
                <a:latin typeface="Consolas" panose="020B0609020204030204" pitchFamily="49" charset="0"/>
                <a:cs typeface="Consolas" panose="020B0609020204030204" pitchFamily="49" charset="0"/>
              </a:rPr>
              <a:t>dy</a:t>
            </a:r>
            <a:r>
              <a:rPr lang="en-CA" sz="1400" dirty="0" smtClean="0">
                <a:latin typeface="Consolas" panose="020B0609020204030204" pitchFamily="49" charset="0"/>
                <a:cs typeface="Consolas" panose="020B0609020204030204" pitchFamily="49" charset="0"/>
              </a:rPr>
              <a:t> } {</a:t>
            </a:r>
            <a:endParaRPr lang="en-CA" sz="1400" dirty="0">
              <a:latin typeface="Consolas" panose="020B0609020204030204" pitchFamily="49" charset="0"/>
              <a:cs typeface="Consolas" panose="020B0609020204030204" pitchFamily="49" charset="0"/>
            </a:endParaRPr>
          </a:p>
          <a:p>
            <a:pPr marL="1257300" lvl="3" indent="0">
              <a:buNone/>
            </a:pPr>
            <a:r>
              <a:rPr lang="en-CA" sz="1400" dirty="0" smtClean="0">
                <a:latin typeface="Consolas" panose="020B0609020204030204" pitchFamily="49" charset="0"/>
                <a:cs typeface="Consolas" panose="020B0609020204030204" pitchFamily="49" charset="0"/>
              </a:rPr>
              <a:t>    // Empty constructor</a:t>
            </a:r>
          </a:p>
          <a:p>
            <a:pPr marL="1257300" lvl="3" indent="0">
              <a:buNone/>
            </a:pPr>
            <a:r>
              <a:rPr lang="en-CA" sz="1400" dirty="0" smtClean="0">
                <a:latin typeface="Consolas" panose="020B0609020204030204" pitchFamily="49" charset="0"/>
                <a:cs typeface="Consolas" panose="020B0609020204030204" pitchFamily="49" charset="0"/>
              </a:rPr>
              <a:t>}</a:t>
            </a:r>
          </a:p>
          <a:p>
            <a:pPr marL="1257300" lvl="3" indent="0">
              <a:buNone/>
            </a:pPr>
            <a:endParaRPr lang="en-CA" sz="1400" dirty="0">
              <a:latin typeface="Consolas" panose="020B0609020204030204" pitchFamily="49" charset="0"/>
              <a:cs typeface="Consolas" panose="020B0609020204030204" pitchFamily="49" charset="0"/>
            </a:endParaRPr>
          </a:p>
          <a:p>
            <a:pPr marL="1257300" lvl="3" indent="0">
              <a:buNone/>
            </a:pPr>
            <a:r>
              <a:rPr lang="en-CA" sz="1400" dirty="0" smtClean="0">
                <a:latin typeface="Consolas" panose="020B0609020204030204" pitchFamily="49" charset="0"/>
                <a:cs typeface="Consolas" panose="020B0609020204030204" pitchFamily="49" charset="0"/>
              </a:rPr>
              <a:t>Ellipse::</a:t>
            </a:r>
            <a:r>
              <a:rPr lang="en-CA" sz="1400" dirty="0">
                <a:latin typeface="Consolas" panose="020B0609020204030204" pitchFamily="49" charset="0"/>
                <a:cs typeface="Consolas" panose="020B0609020204030204" pitchFamily="49" charset="0"/>
              </a:rPr>
              <a:t>Ellipse</a:t>
            </a:r>
            <a:r>
              <a:rPr lang="en-CA" sz="1400" dirty="0" smtClean="0">
                <a:latin typeface="Consolas" panose="020B0609020204030204" pitchFamily="49" charset="0"/>
                <a:cs typeface="Consolas" panose="020B0609020204030204" pitchFamily="49" charset="0"/>
              </a:rPr>
              <a:t>( </a:t>
            </a:r>
            <a:r>
              <a:rPr lang="en-CA" sz="1400" dirty="0">
                <a:latin typeface="Consolas" panose="020B0609020204030204" pitchFamily="49" charset="0"/>
                <a:cs typeface="Consolas" panose="020B0609020204030204" pitchFamily="49" charset="0"/>
              </a:rPr>
              <a:t>int x, int y, int dx, int </a:t>
            </a:r>
            <a:r>
              <a:rPr lang="en-CA" sz="1400" dirty="0" err="1">
                <a:latin typeface="Consolas" panose="020B0609020204030204" pitchFamily="49" charset="0"/>
                <a:cs typeface="Consolas" panose="020B0609020204030204" pitchFamily="49" charset="0"/>
              </a:rPr>
              <a:t>dy</a:t>
            </a:r>
            <a:r>
              <a:rPr lang="en-CA" sz="1400" dirty="0">
                <a:latin typeface="Consolas" panose="020B0609020204030204" pitchFamily="49" charset="0"/>
                <a:cs typeface="Consolas" panose="020B0609020204030204" pitchFamily="49" charset="0"/>
              </a:rPr>
              <a:t> ):</a:t>
            </a:r>
          </a:p>
          <a:p>
            <a:pPr marL="1257300" lvl="3" indent="0">
              <a:buNone/>
            </a:pPr>
            <a:r>
              <a:rPr lang="en-CA" sz="1400" dirty="0">
                <a:latin typeface="Consolas" panose="020B0609020204030204" pitchFamily="49" charset="0"/>
                <a:cs typeface="Consolas" panose="020B0609020204030204" pitchFamily="49" charset="0"/>
              </a:rPr>
              <a:t>// Call the constructor of the Shape class</a:t>
            </a:r>
          </a:p>
          <a:p>
            <a:pPr marL="1257300" lvl="3" indent="0">
              <a:buNone/>
            </a:pPr>
            <a:r>
              <a:rPr lang="en-CA" sz="1400" dirty="0" smtClean="0">
                <a:latin typeface="Consolas" panose="020B0609020204030204" pitchFamily="49" charset="0"/>
                <a:cs typeface="Consolas" panose="020B0609020204030204" pitchFamily="49" charset="0"/>
              </a:rPr>
              <a:t>Shape{ </a:t>
            </a:r>
            <a:r>
              <a:rPr lang="en-CA" sz="1400" dirty="0">
                <a:latin typeface="Consolas" panose="020B0609020204030204" pitchFamily="49" charset="0"/>
                <a:cs typeface="Consolas" panose="020B0609020204030204" pitchFamily="49" charset="0"/>
              </a:rPr>
              <a:t>x, y, dx, </a:t>
            </a:r>
            <a:r>
              <a:rPr lang="en-CA" sz="1400" dirty="0" err="1">
                <a:latin typeface="Consolas" panose="020B0609020204030204" pitchFamily="49" charset="0"/>
                <a:cs typeface="Consolas" panose="020B0609020204030204" pitchFamily="49" charset="0"/>
              </a:rPr>
              <a:t>dy</a:t>
            </a:r>
            <a:r>
              <a:rPr lang="en-CA" sz="1400" dirty="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 </a:t>
            </a:r>
            <a:r>
              <a:rPr lang="en-CA" sz="1400" dirty="0">
                <a:latin typeface="Consolas" panose="020B0609020204030204" pitchFamily="49" charset="0"/>
                <a:cs typeface="Consolas" panose="020B0609020204030204" pitchFamily="49" charset="0"/>
              </a:rPr>
              <a:t>{</a:t>
            </a:r>
          </a:p>
          <a:p>
            <a:pPr marL="1257300" lvl="3" indent="0">
              <a:buNone/>
            </a:pPr>
            <a:r>
              <a:rPr lang="en-CA" sz="1400" dirty="0">
                <a:latin typeface="Consolas" panose="020B0609020204030204" pitchFamily="49" charset="0"/>
                <a:cs typeface="Consolas" panose="020B0609020204030204" pitchFamily="49" charset="0"/>
              </a:rPr>
              <a:t>    // Empty constructor</a:t>
            </a:r>
          </a:p>
          <a:p>
            <a:pPr marL="1257300" lvl="3" indent="0">
              <a:buNone/>
            </a:pPr>
            <a:r>
              <a:rPr lang="en-CA" sz="1400" dirty="0">
                <a:latin typeface="Consolas" panose="020B0609020204030204" pitchFamily="49" charset="0"/>
                <a:cs typeface="Consolas" panose="020B0609020204030204" pitchFamily="49" charset="0"/>
              </a:rPr>
              <a:t>}</a:t>
            </a:r>
          </a:p>
          <a:p>
            <a:pPr marL="1257300" lvl="3" indent="0">
              <a:buNone/>
            </a:pPr>
            <a:endParaRPr lang="en-CA" sz="1400" dirty="0" smtClean="0">
              <a:latin typeface="Consolas" panose="020B0609020204030204" pitchFamily="49" charset="0"/>
              <a:cs typeface="Consolas" panose="020B0609020204030204" pitchFamily="49" charset="0"/>
            </a:endParaRPr>
          </a:p>
          <a:p>
            <a:pPr marL="1257300" lvl="3" indent="0">
              <a:buNone/>
            </a:pPr>
            <a:r>
              <a:rPr lang="en-CA" sz="1400" dirty="0" smtClean="0">
                <a:latin typeface="Consolas" panose="020B0609020204030204" pitchFamily="49" charset="0"/>
                <a:cs typeface="Consolas" panose="020B0609020204030204" pitchFamily="49" charset="0"/>
              </a:rPr>
              <a:t>Polygon::Polygon( </a:t>
            </a:r>
            <a:r>
              <a:rPr lang="en-CA" sz="1400" dirty="0">
                <a:latin typeface="Consolas" panose="020B0609020204030204" pitchFamily="49" charset="0"/>
                <a:cs typeface="Consolas" panose="020B0609020204030204" pitchFamily="49" charset="0"/>
              </a:rPr>
              <a:t>int x, int y, int dx, int </a:t>
            </a:r>
            <a:r>
              <a:rPr lang="en-CA" sz="1400" dirty="0" err="1" smtClean="0">
                <a:latin typeface="Consolas" panose="020B0609020204030204" pitchFamily="49" charset="0"/>
                <a:cs typeface="Consolas" panose="020B0609020204030204" pitchFamily="49" charset="0"/>
              </a:rPr>
              <a:t>dy</a:t>
            </a:r>
            <a:r>
              <a:rPr lang="en-CA" sz="1400" dirty="0" smtClean="0">
                <a:latin typeface="Consolas" panose="020B0609020204030204" pitchFamily="49" charset="0"/>
                <a:cs typeface="Consolas" panose="020B0609020204030204" pitchFamily="49" charset="0"/>
              </a:rPr>
              <a:t>, unsigned int n </a:t>
            </a:r>
            <a:r>
              <a:rPr lang="en-CA" sz="1400" dirty="0">
                <a:latin typeface="Consolas" panose="020B0609020204030204" pitchFamily="49" charset="0"/>
                <a:cs typeface="Consolas" panose="020B0609020204030204" pitchFamily="49" charset="0"/>
              </a:rPr>
              <a:t>):</a:t>
            </a:r>
          </a:p>
          <a:p>
            <a:pPr marL="1257300" lvl="3" indent="0">
              <a:buNone/>
            </a:pPr>
            <a:r>
              <a:rPr lang="en-CA" sz="1400" dirty="0" smtClean="0">
                <a:latin typeface="Consolas" panose="020B0609020204030204" pitchFamily="49" charset="0"/>
                <a:cs typeface="Consolas" panose="020B0609020204030204" pitchFamily="49" charset="0"/>
              </a:rPr>
              <a:t>// Call the constructor of the Shape class</a:t>
            </a:r>
          </a:p>
          <a:p>
            <a:pPr marL="1257300" lvl="3" indent="0">
              <a:buNone/>
            </a:pPr>
            <a:r>
              <a:rPr lang="en-CA" sz="1400" dirty="0" smtClean="0">
                <a:latin typeface="Consolas" panose="020B0609020204030204" pitchFamily="49" charset="0"/>
                <a:cs typeface="Consolas" panose="020B0609020204030204" pitchFamily="49" charset="0"/>
              </a:rPr>
              <a:t>Shape{ </a:t>
            </a:r>
            <a:r>
              <a:rPr lang="en-CA" sz="1400" dirty="0">
                <a:latin typeface="Consolas" panose="020B0609020204030204" pitchFamily="49" charset="0"/>
                <a:cs typeface="Consolas" panose="020B0609020204030204" pitchFamily="49" charset="0"/>
              </a:rPr>
              <a:t>x, y, dx, </a:t>
            </a:r>
            <a:r>
              <a:rPr lang="en-CA" sz="1400" dirty="0" err="1">
                <a:latin typeface="Consolas" panose="020B0609020204030204" pitchFamily="49" charset="0"/>
                <a:cs typeface="Consolas" panose="020B0609020204030204" pitchFamily="49" charset="0"/>
              </a:rPr>
              <a:t>dy</a:t>
            </a:r>
            <a:r>
              <a:rPr lang="en-CA" sz="1400" dirty="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a:t>
            </a:r>
          </a:p>
          <a:p>
            <a:pPr marL="1257300" lvl="3" indent="0">
              <a:buNone/>
            </a:pPr>
            <a:r>
              <a:rPr lang="en-CA" sz="1400" dirty="0" smtClean="0">
                <a:latin typeface="Consolas" panose="020B0609020204030204" pitchFamily="49" charset="0"/>
                <a:cs typeface="Consolas" panose="020B0609020204030204" pitchFamily="49" charset="0"/>
              </a:rPr>
              <a:t> </a:t>
            </a:r>
            <a:r>
              <a:rPr lang="en-CA" sz="1400" dirty="0">
                <a:latin typeface="Consolas" panose="020B0609020204030204" pitchFamily="49" charset="0"/>
                <a:cs typeface="Consolas" panose="020B0609020204030204" pitchFamily="49" charset="0"/>
              </a:rPr>
              <a:t>{</a:t>
            </a:r>
          </a:p>
          <a:p>
            <a:pPr marL="1257300" lvl="3" indent="0">
              <a:buNone/>
            </a:pPr>
            <a:r>
              <a:rPr lang="en-CA" sz="1400" dirty="0">
                <a:latin typeface="Consolas" panose="020B0609020204030204" pitchFamily="49" charset="0"/>
                <a:cs typeface="Consolas" panose="020B0609020204030204" pitchFamily="49" charset="0"/>
              </a:rPr>
              <a:t>    // Empty constructor</a:t>
            </a:r>
          </a:p>
          <a:p>
            <a:pPr marL="1257300" lvl="3" indent="0">
              <a:buNone/>
            </a:pPr>
            <a:r>
              <a:rPr lang="en-CA" sz="1400" dirty="0" smtClean="0">
                <a:latin typeface="Consolas" panose="020B0609020204030204" pitchFamily="49" charset="0"/>
                <a:cs typeface="Consolas" panose="020B0609020204030204" pitchFamily="49" charset="0"/>
              </a:rPr>
              <a:t>}</a:t>
            </a:r>
            <a:endParaRPr lang="en-CA" sz="1400" dirty="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12203374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Constructors</a:t>
            </a:r>
            <a:endParaRPr lang="en-CA" dirty="0"/>
          </a:p>
        </p:txBody>
      </p:sp>
      <p:sp>
        <p:nvSpPr>
          <p:cNvPr id="3" name="Content Placeholder 2"/>
          <p:cNvSpPr>
            <a:spLocks noGrp="1"/>
          </p:cNvSpPr>
          <p:nvPr>
            <p:ph idx="1"/>
          </p:nvPr>
        </p:nvSpPr>
        <p:spPr/>
        <p:txBody>
          <a:bodyPr/>
          <a:lstStyle/>
          <a:p>
            <a:r>
              <a:rPr lang="en-CA" dirty="0" smtClean="0"/>
              <a:t>How do we initialize an instance of a derived class?</a:t>
            </a:r>
          </a:p>
          <a:p>
            <a:pPr marL="1257300" lvl="3" indent="0">
              <a:buNone/>
            </a:pPr>
            <a:r>
              <a:rPr lang="en-CA" sz="1400" dirty="0" smtClean="0">
                <a:latin typeface="Consolas" panose="020B0609020204030204" pitchFamily="49" charset="0"/>
                <a:cs typeface="Consolas" panose="020B0609020204030204" pitchFamily="49" charset="0"/>
              </a:rPr>
              <a:t>Polygon::Polygon( </a:t>
            </a:r>
            <a:r>
              <a:rPr lang="en-CA" sz="1400" dirty="0">
                <a:latin typeface="Consolas" panose="020B0609020204030204" pitchFamily="49" charset="0"/>
                <a:cs typeface="Consolas" panose="020B0609020204030204" pitchFamily="49" charset="0"/>
              </a:rPr>
              <a:t>int x, int y, int dx, int </a:t>
            </a:r>
            <a:r>
              <a:rPr lang="en-CA" sz="1400" dirty="0" err="1" smtClean="0">
                <a:latin typeface="Consolas" panose="020B0609020204030204" pitchFamily="49" charset="0"/>
                <a:cs typeface="Consolas" panose="020B0609020204030204" pitchFamily="49" charset="0"/>
              </a:rPr>
              <a:t>dy</a:t>
            </a:r>
            <a:r>
              <a:rPr lang="en-CA" sz="1400" dirty="0" smtClean="0">
                <a:latin typeface="Consolas" panose="020B0609020204030204" pitchFamily="49" charset="0"/>
                <a:cs typeface="Consolas" panose="020B0609020204030204" pitchFamily="49" charset="0"/>
              </a:rPr>
              <a:t>, unsigned int n </a:t>
            </a:r>
            <a:r>
              <a:rPr lang="en-CA" sz="1400" dirty="0">
                <a:latin typeface="Consolas" panose="020B0609020204030204" pitchFamily="49" charset="0"/>
                <a:cs typeface="Consolas" panose="020B0609020204030204" pitchFamily="49" charset="0"/>
              </a:rPr>
              <a:t>):</a:t>
            </a:r>
          </a:p>
          <a:p>
            <a:pPr marL="1257300" lvl="3" indent="0">
              <a:buNone/>
            </a:pPr>
            <a:r>
              <a:rPr lang="en-CA" sz="1400" dirty="0" smtClean="0">
                <a:latin typeface="Consolas" panose="020B0609020204030204" pitchFamily="49" charset="0"/>
                <a:cs typeface="Consolas" panose="020B0609020204030204" pitchFamily="49" charset="0"/>
              </a:rPr>
              <a:t>// Call the constructor of the Shape class</a:t>
            </a:r>
          </a:p>
          <a:p>
            <a:pPr marL="1257300" lvl="3" indent="0">
              <a:buNone/>
            </a:pPr>
            <a:r>
              <a:rPr lang="en-CA" sz="1400" dirty="0" smtClean="0">
                <a:latin typeface="Consolas" panose="020B0609020204030204" pitchFamily="49" charset="0"/>
                <a:cs typeface="Consolas" panose="020B0609020204030204" pitchFamily="49" charset="0"/>
              </a:rPr>
              <a:t>Shape{ x</a:t>
            </a:r>
            <a:r>
              <a:rPr lang="en-CA" sz="1400" dirty="0">
                <a:latin typeface="Consolas" panose="020B0609020204030204" pitchFamily="49" charset="0"/>
                <a:cs typeface="Consolas" panose="020B0609020204030204" pitchFamily="49" charset="0"/>
              </a:rPr>
              <a:t>, y, dx, </a:t>
            </a:r>
            <a:r>
              <a:rPr lang="en-CA" sz="1400" dirty="0" err="1" smtClean="0">
                <a:latin typeface="Consolas" panose="020B0609020204030204" pitchFamily="49" charset="0"/>
                <a:cs typeface="Consolas" panose="020B0609020204030204" pitchFamily="49" charset="0"/>
              </a:rPr>
              <a:t>dy</a:t>
            </a:r>
            <a:r>
              <a:rPr lang="en-CA" sz="1400" dirty="0" smtClean="0">
                <a:latin typeface="Consolas" panose="020B0609020204030204" pitchFamily="49" charset="0"/>
                <a:cs typeface="Consolas" panose="020B0609020204030204" pitchFamily="49" charset="0"/>
              </a:rPr>
              <a:t> },</a:t>
            </a:r>
          </a:p>
          <a:p>
            <a:pPr marL="1257300" lvl="3" indent="0">
              <a:buNone/>
            </a:pPr>
            <a:r>
              <a:rPr lang="en-CA" sz="1400" dirty="0" smtClean="0">
                <a:latin typeface="Consolas" panose="020B0609020204030204" pitchFamily="49" charset="0"/>
                <a:cs typeface="Consolas" panose="020B0609020204030204" pitchFamily="49" charset="0"/>
              </a:rPr>
              <a:t>// Ensure the number of sides is 3 or greater</a:t>
            </a:r>
          </a:p>
          <a:p>
            <a:pPr marL="1257300" lvl="3" indent="0">
              <a:buNone/>
            </a:pPr>
            <a:r>
              <a:rPr lang="en-CA" sz="1400" dirty="0" err="1" smtClean="0">
                <a:latin typeface="Consolas" panose="020B0609020204030204" pitchFamily="49" charset="0"/>
                <a:cs typeface="Consolas" panose="020B0609020204030204" pitchFamily="49" charset="0"/>
              </a:rPr>
              <a:t>num_sides</a:t>
            </a:r>
            <a:r>
              <a:rPr lang="en-CA" sz="1400" dirty="0" smtClean="0">
                <a:latin typeface="Consolas" panose="020B0609020204030204" pitchFamily="49" charset="0"/>
                <a:cs typeface="Consolas" panose="020B0609020204030204" pitchFamily="49" charset="0"/>
              </a:rPr>
              <a:t>{ std::max( 3, n ) } {</a:t>
            </a:r>
            <a:endParaRPr lang="en-CA" sz="1400" dirty="0">
              <a:latin typeface="Consolas" panose="020B0609020204030204" pitchFamily="49" charset="0"/>
              <a:cs typeface="Consolas" panose="020B0609020204030204" pitchFamily="49" charset="0"/>
            </a:endParaRPr>
          </a:p>
          <a:p>
            <a:pPr marL="1257300" lvl="3" indent="0">
              <a:buNone/>
            </a:pPr>
            <a:r>
              <a:rPr lang="en-CA" sz="1400" dirty="0">
                <a:latin typeface="Consolas" panose="020B0609020204030204" pitchFamily="49" charset="0"/>
                <a:cs typeface="Consolas" panose="020B0609020204030204" pitchFamily="49" charset="0"/>
              </a:rPr>
              <a:t>    // Empty constructor</a:t>
            </a:r>
          </a:p>
          <a:p>
            <a:pPr marL="1257300" lvl="3" indent="0">
              <a:buNone/>
            </a:pPr>
            <a:r>
              <a:rPr lang="en-CA" sz="1400" dirty="0" smtClean="0">
                <a:latin typeface="Consolas" panose="020B0609020204030204" pitchFamily="49" charset="0"/>
                <a:cs typeface="Consolas" panose="020B0609020204030204" pitchFamily="49" charset="0"/>
              </a:rPr>
              <a:t>}</a:t>
            </a:r>
          </a:p>
          <a:p>
            <a:pPr marL="1257300" lvl="3" indent="0">
              <a:buNone/>
            </a:pPr>
            <a:endParaRPr lang="en-CA" sz="1400" dirty="0">
              <a:latin typeface="Consolas" panose="020B0609020204030204" pitchFamily="49" charset="0"/>
              <a:cs typeface="Consolas" panose="020B0609020204030204" pitchFamily="49" charset="0"/>
            </a:endParaRPr>
          </a:p>
          <a:p>
            <a:pPr marL="1257300" lvl="3" indent="0">
              <a:buNone/>
            </a:pPr>
            <a:r>
              <a:rPr lang="en-CA" sz="1400" dirty="0" smtClean="0">
                <a:latin typeface="Consolas" panose="020B0609020204030204" pitchFamily="49" charset="0"/>
                <a:cs typeface="Consolas" panose="020B0609020204030204" pitchFamily="49" charset="0"/>
              </a:rPr>
              <a:t>Star::Star( </a:t>
            </a:r>
            <a:r>
              <a:rPr lang="en-CA" sz="1400" dirty="0">
                <a:latin typeface="Consolas" panose="020B0609020204030204" pitchFamily="49" charset="0"/>
                <a:cs typeface="Consolas" panose="020B0609020204030204" pitchFamily="49" charset="0"/>
              </a:rPr>
              <a:t>int x, int y, int dx, int </a:t>
            </a:r>
            <a:r>
              <a:rPr lang="en-CA" sz="1400" dirty="0" err="1">
                <a:latin typeface="Consolas" panose="020B0609020204030204" pitchFamily="49" charset="0"/>
                <a:cs typeface="Consolas" panose="020B0609020204030204" pitchFamily="49" charset="0"/>
              </a:rPr>
              <a:t>dy</a:t>
            </a:r>
            <a:r>
              <a:rPr lang="en-CA" sz="1400" dirty="0">
                <a:latin typeface="Consolas" panose="020B0609020204030204" pitchFamily="49" charset="0"/>
                <a:cs typeface="Consolas" panose="020B0609020204030204" pitchFamily="49" charset="0"/>
              </a:rPr>
              <a:t>, unsigned int </a:t>
            </a:r>
            <a:r>
              <a:rPr lang="en-CA" sz="1400" dirty="0" smtClean="0">
                <a:latin typeface="Consolas" panose="020B0609020204030204" pitchFamily="49" charset="0"/>
                <a:cs typeface="Consolas" panose="020B0609020204030204" pitchFamily="49" charset="0"/>
              </a:rPr>
              <a:t>n,</a:t>
            </a:r>
          </a:p>
          <a:p>
            <a:pPr marL="1257300" lvl="3" indent="0">
              <a:buNone/>
            </a:pPr>
            <a:r>
              <a:rPr lang="en-CA" sz="1400" dirty="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                                         unsigned int s </a:t>
            </a:r>
            <a:r>
              <a:rPr lang="en-CA" sz="1400" dirty="0">
                <a:latin typeface="Consolas" panose="020B0609020204030204" pitchFamily="49" charset="0"/>
                <a:cs typeface="Consolas" panose="020B0609020204030204" pitchFamily="49" charset="0"/>
              </a:rPr>
              <a:t>):</a:t>
            </a:r>
          </a:p>
          <a:p>
            <a:pPr marL="1257300" lvl="3" indent="0">
              <a:buNone/>
            </a:pPr>
            <a:r>
              <a:rPr lang="en-CA" sz="1400" dirty="0">
                <a:latin typeface="Consolas" panose="020B0609020204030204" pitchFamily="49" charset="0"/>
                <a:cs typeface="Consolas" panose="020B0609020204030204" pitchFamily="49" charset="0"/>
              </a:rPr>
              <a:t>// Call the constructor of the Shape class</a:t>
            </a:r>
          </a:p>
          <a:p>
            <a:pPr marL="1257300" lvl="3" indent="0">
              <a:buNone/>
            </a:pPr>
            <a:r>
              <a:rPr lang="en-CA" sz="1400" dirty="0" smtClean="0">
                <a:latin typeface="Consolas" panose="020B0609020204030204" pitchFamily="49" charset="0"/>
                <a:cs typeface="Consolas" panose="020B0609020204030204" pitchFamily="49" charset="0"/>
              </a:rPr>
              <a:t>Polygon{ </a:t>
            </a:r>
            <a:r>
              <a:rPr lang="en-CA" sz="1400" dirty="0">
                <a:latin typeface="Consolas" panose="020B0609020204030204" pitchFamily="49" charset="0"/>
                <a:cs typeface="Consolas" panose="020B0609020204030204" pitchFamily="49" charset="0"/>
              </a:rPr>
              <a:t>x, y, dx, </a:t>
            </a:r>
            <a:r>
              <a:rPr lang="en-CA" sz="1400" dirty="0" err="1" smtClean="0">
                <a:latin typeface="Consolas" panose="020B0609020204030204" pitchFamily="49" charset="0"/>
                <a:cs typeface="Consolas" panose="020B0609020204030204" pitchFamily="49" charset="0"/>
              </a:rPr>
              <a:t>dy</a:t>
            </a:r>
            <a:r>
              <a:rPr lang="en-CA" sz="1400" dirty="0" smtClean="0">
                <a:latin typeface="Consolas" panose="020B0609020204030204" pitchFamily="49" charset="0"/>
                <a:cs typeface="Consolas" panose="020B0609020204030204" pitchFamily="49" charset="0"/>
              </a:rPr>
              <a:t>, n </a:t>
            </a:r>
            <a:r>
              <a:rPr lang="en-CA" sz="1400" dirty="0">
                <a:latin typeface="Consolas" panose="020B0609020204030204" pitchFamily="49" charset="0"/>
                <a:cs typeface="Consolas" panose="020B0609020204030204" pitchFamily="49" charset="0"/>
              </a:rPr>
              <a:t>},</a:t>
            </a:r>
          </a:p>
          <a:p>
            <a:pPr marL="1257300" lvl="3" indent="0">
              <a:buNone/>
            </a:pPr>
            <a:r>
              <a:rPr lang="en-CA" sz="1400" dirty="0" smtClean="0">
                <a:latin typeface="Consolas" panose="020B0609020204030204" pitchFamily="49" charset="0"/>
                <a:cs typeface="Consolas" panose="020B0609020204030204" pitchFamily="49" charset="0"/>
              </a:rPr>
              <a:t>// Ensure the sharpness is an integer between 1 and 99</a:t>
            </a:r>
          </a:p>
          <a:p>
            <a:pPr marL="1257300" lvl="3" indent="0">
              <a:buNone/>
            </a:pPr>
            <a:r>
              <a:rPr lang="en-CA" sz="1400" dirty="0" smtClean="0">
                <a:latin typeface="Consolas" panose="020B0609020204030204" pitchFamily="49" charset="0"/>
                <a:cs typeface="Consolas" panose="020B0609020204030204" pitchFamily="49" charset="0"/>
              </a:rPr>
              <a:t>sharpness{ std::max( 1, std::min( s, 99 ) ) </a:t>
            </a:r>
            <a:r>
              <a:rPr lang="en-CA" sz="1400" dirty="0">
                <a:latin typeface="Consolas" panose="020B0609020204030204" pitchFamily="49" charset="0"/>
                <a:cs typeface="Consolas" panose="020B0609020204030204" pitchFamily="49" charset="0"/>
              </a:rPr>
              <a:t>} {</a:t>
            </a:r>
          </a:p>
          <a:p>
            <a:pPr marL="1257300" lvl="3" indent="0">
              <a:buNone/>
            </a:pPr>
            <a:r>
              <a:rPr lang="en-CA" sz="1400" dirty="0">
                <a:latin typeface="Consolas" panose="020B0609020204030204" pitchFamily="49" charset="0"/>
                <a:cs typeface="Consolas" panose="020B0609020204030204" pitchFamily="49" charset="0"/>
              </a:rPr>
              <a:t>    // Empty constructor</a:t>
            </a:r>
          </a:p>
          <a:p>
            <a:pPr marL="1257300" lvl="3" indent="0">
              <a:buNone/>
            </a:pPr>
            <a:r>
              <a:rPr lang="en-CA" sz="1400" dirty="0">
                <a:latin typeface="Consolas" panose="020B0609020204030204" pitchFamily="49" charset="0"/>
                <a:cs typeface="Consolas" panose="020B0609020204030204" pitchFamily="49" charset="0"/>
              </a:rPr>
              <a:t>}</a:t>
            </a:r>
          </a:p>
          <a:p>
            <a:pPr marL="1257300" lvl="3" indent="0">
              <a:buNone/>
            </a:pPr>
            <a:endParaRPr lang="en-CA" sz="1400" dirty="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10817050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Destructors</a:t>
            </a:r>
            <a:endParaRPr lang="en-CA" dirty="0"/>
          </a:p>
        </p:txBody>
      </p:sp>
      <p:sp>
        <p:nvSpPr>
          <p:cNvPr id="3" name="Content Placeholder 2"/>
          <p:cNvSpPr>
            <a:spLocks noGrp="1"/>
          </p:cNvSpPr>
          <p:nvPr>
            <p:ph idx="1"/>
          </p:nvPr>
        </p:nvSpPr>
        <p:spPr/>
        <p:txBody>
          <a:bodyPr/>
          <a:lstStyle/>
          <a:p>
            <a:r>
              <a:rPr lang="en-CA" dirty="0" smtClean="0"/>
              <a:t>Suppose now we want to allow for different outline:</a:t>
            </a:r>
          </a:p>
          <a:p>
            <a:pPr lvl="1"/>
            <a:r>
              <a:rPr lang="en-CA" dirty="0" smtClean="0"/>
              <a:t>Color</a:t>
            </a:r>
          </a:p>
          <a:p>
            <a:pPr lvl="1"/>
            <a:r>
              <a:rPr lang="en-CA" dirty="0" smtClean="0"/>
              <a:t>Line style (solid, dot, dash, etc.)</a:t>
            </a:r>
          </a:p>
          <a:p>
            <a:pPr lvl="1"/>
            <a:r>
              <a:rPr lang="en-CA" dirty="0" smtClean="0"/>
              <a:t>Thickness</a:t>
            </a:r>
          </a:p>
          <a:p>
            <a:pPr lvl="1"/>
            <a:endParaRPr lang="en-CA" dirty="0"/>
          </a:p>
          <a:p>
            <a:pPr algn="l"/>
            <a:r>
              <a:rPr lang="en-CA" dirty="0" smtClean="0"/>
              <a:t>Each instance could have its</a:t>
            </a:r>
            <a:r>
              <a:rPr lang="en-CA" dirty="0"/>
              <a:t/>
            </a:r>
            <a:br>
              <a:rPr lang="en-CA" dirty="0"/>
            </a:br>
            <a:r>
              <a:rPr lang="en-CA" dirty="0" smtClean="0"/>
              <a:t>own variation</a:t>
            </a:r>
          </a:p>
          <a:p>
            <a:pPr lvl="1" algn="l"/>
            <a:r>
              <a:rPr lang="en-CA" dirty="0" smtClean="0"/>
              <a:t>We can create an </a:t>
            </a:r>
            <a:r>
              <a:rPr lang="en-CA" dirty="0" smtClean="0">
                <a:latin typeface="Consolas" panose="020B0609020204030204" pitchFamily="49" charset="0"/>
                <a:cs typeface="Consolas" panose="020B0609020204030204" pitchFamily="49" charset="0"/>
              </a:rPr>
              <a:t>Outline</a:t>
            </a:r>
            <a:r>
              <a:rPr lang="en-CA" dirty="0" smtClean="0"/>
              <a:t> class</a:t>
            </a:r>
            <a:br>
              <a:rPr lang="en-CA" dirty="0" smtClean="0"/>
            </a:br>
            <a:r>
              <a:rPr lang="en-CA" dirty="0" smtClean="0"/>
              <a:t>and add it to the </a:t>
            </a:r>
            <a:r>
              <a:rPr lang="en-CA" dirty="0" smtClean="0">
                <a:latin typeface="Consolas" panose="020B0609020204030204" pitchFamily="49" charset="0"/>
                <a:cs typeface="Consolas" panose="020B0609020204030204" pitchFamily="49" charset="0"/>
              </a:rPr>
              <a:t>Shape</a:t>
            </a:r>
            <a:r>
              <a:rPr lang="en-CA" dirty="0" smtClean="0"/>
              <a:t> class</a:t>
            </a:r>
          </a:p>
          <a:p>
            <a:pPr lvl="1" algn="l"/>
            <a:r>
              <a:rPr lang="en-CA" dirty="0" smtClean="0"/>
              <a:t>This automatically adds it to</a:t>
            </a:r>
            <a:br>
              <a:rPr lang="en-CA" dirty="0" smtClean="0"/>
            </a:br>
            <a:r>
              <a:rPr lang="en-CA" dirty="0" smtClean="0"/>
              <a:t>each derived class</a:t>
            </a:r>
          </a:p>
        </p:txBody>
      </p:sp>
      <p:pic>
        <p:nvPicPr>
          <p:cNvPr id="8194" name="Picture 2" descr="C:\Users\dwharder\Desktop\lin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3016221"/>
            <a:ext cx="4355377" cy="2760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1829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Inheritance</a:t>
            </a:r>
            <a:endParaRPr lang="en-CA" dirty="0"/>
          </a:p>
        </p:txBody>
      </p:sp>
      <p:sp>
        <p:nvSpPr>
          <p:cNvPr id="3" name="Content Placeholder 2"/>
          <p:cNvSpPr>
            <a:spLocks noGrp="1"/>
          </p:cNvSpPr>
          <p:nvPr>
            <p:ph idx="1"/>
          </p:nvPr>
        </p:nvSpPr>
        <p:spPr/>
        <p:txBody>
          <a:bodyPr/>
          <a:lstStyle/>
          <a:p>
            <a:r>
              <a:rPr lang="en-CA" dirty="0" smtClean="0"/>
              <a:t>Suppose now we want to allow for different outline:</a:t>
            </a:r>
          </a:p>
          <a:p>
            <a:pPr lvl="1"/>
            <a:r>
              <a:rPr lang="en-CA" dirty="0" smtClean="0"/>
              <a:t>Color</a:t>
            </a:r>
          </a:p>
          <a:p>
            <a:pPr lvl="1"/>
            <a:r>
              <a:rPr lang="en-CA" dirty="0" smtClean="0"/>
              <a:t>Line style (solid, dot, dash, etc.)</a:t>
            </a:r>
          </a:p>
          <a:p>
            <a:pPr lvl="1"/>
            <a:r>
              <a:rPr lang="en-CA" dirty="0" smtClean="0"/>
              <a:t>Thickness</a:t>
            </a:r>
          </a:p>
          <a:p>
            <a:pPr lvl="1"/>
            <a:endParaRPr lang="en-CA" dirty="0"/>
          </a:p>
          <a:p>
            <a:pPr algn="l"/>
            <a:r>
              <a:rPr lang="en-CA" dirty="0" smtClean="0"/>
              <a:t>Each instance could have its</a:t>
            </a:r>
            <a:r>
              <a:rPr lang="en-CA" dirty="0"/>
              <a:t/>
            </a:r>
            <a:br>
              <a:rPr lang="en-CA" dirty="0"/>
            </a:br>
            <a:r>
              <a:rPr lang="en-CA" dirty="0" smtClean="0"/>
              <a:t>own variation</a:t>
            </a:r>
          </a:p>
          <a:p>
            <a:pPr lvl="1" algn="l"/>
            <a:r>
              <a:rPr lang="en-CA" dirty="0" smtClean="0"/>
              <a:t>We can create an </a:t>
            </a:r>
            <a:r>
              <a:rPr lang="en-CA" dirty="0" smtClean="0">
                <a:latin typeface="Consolas" panose="020B0609020204030204" pitchFamily="49" charset="0"/>
                <a:cs typeface="Consolas" panose="020B0609020204030204" pitchFamily="49" charset="0"/>
              </a:rPr>
              <a:t>Outline</a:t>
            </a:r>
            <a:r>
              <a:rPr lang="en-CA" dirty="0" smtClean="0"/>
              <a:t> class</a:t>
            </a:r>
            <a:br>
              <a:rPr lang="en-CA" dirty="0" smtClean="0"/>
            </a:br>
            <a:r>
              <a:rPr lang="en-CA" dirty="0" smtClean="0"/>
              <a:t>and add it to the </a:t>
            </a:r>
            <a:r>
              <a:rPr lang="en-CA" dirty="0" smtClean="0">
                <a:latin typeface="Consolas" panose="020B0609020204030204" pitchFamily="49" charset="0"/>
                <a:cs typeface="Consolas" panose="020B0609020204030204" pitchFamily="49" charset="0"/>
              </a:rPr>
              <a:t>Shape</a:t>
            </a:r>
            <a:r>
              <a:rPr lang="en-CA" dirty="0" smtClean="0"/>
              <a:t> class</a:t>
            </a:r>
          </a:p>
          <a:p>
            <a:pPr lvl="1" algn="l"/>
            <a:r>
              <a:rPr lang="en-CA" dirty="0" smtClean="0"/>
              <a:t>This automatically adds it to</a:t>
            </a:r>
            <a:br>
              <a:rPr lang="en-CA" dirty="0" smtClean="0"/>
            </a:br>
            <a:r>
              <a:rPr lang="en-CA" dirty="0" smtClean="0"/>
              <a:t>each derived class</a:t>
            </a:r>
          </a:p>
        </p:txBody>
      </p:sp>
      <p:pic>
        <p:nvPicPr>
          <p:cNvPr id="8194" name="Picture 2" descr="C:\Users\dwharder\Desktop\lin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3016221"/>
            <a:ext cx="4355377" cy="2760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0784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 bank account</a:t>
            </a:r>
            <a:endParaRPr lang="en-CA" dirty="0"/>
          </a:p>
        </p:txBody>
      </p:sp>
      <p:sp>
        <p:nvSpPr>
          <p:cNvPr id="3" name="Content Placeholder 2"/>
          <p:cNvSpPr>
            <a:spLocks noGrp="1"/>
          </p:cNvSpPr>
          <p:nvPr>
            <p:ph idx="1"/>
          </p:nvPr>
        </p:nvSpPr>
        <p:spPr/>
        <p:txBody>
          <a:bodyPr/>
          <a:lstStyle/>
          <a:p>
            <a:r>
              <a:rPr lang="en-CA" dirty="0" smtClean="0"/>
              <a:t>Suppose you are employed by a bank:</a:t>
            </a:r>
          </a:p>
          <a:p>
            <a:pPr lvl="1"/>
            <a:r>
              <a:rPr lang="en-CA" dirty="0" smtClean="0"/>
              <a:t>You would like to store information about bank accounts in a class</a:t>
            </a:r>
          </a:p>
          <a:p>
            <a:pPr lvl="1"/>
            <a:r>
              <a:rPr lang="en-CA" dirty="0" smtClean="0"/>
              <a:t>Reviewing legislation, you understand that:</a:t>
            </a:r>
          </a:p>
          <a:p>
            <a:pPr lvl="2"/>
            <a:r>
              <a:rPr lang="en-CA" dirty="0" smtClean="0"/>
              <a:t>Each bank account must be matched with one primary owner</a:t>
            </a:r>
          </a:p>
          <a:p>
            <a:pPr lvl="2"/>
            <a:r>
              <a:rPr lang="en-CA" dirty="0" smtClean="0"/>
              <a:t>Each bank account may only have one balance</a:t>
            </a:r>
          </a:p>
          <a:p>
            <a:pPr lvl="1"/>
            <a:r>
              <a:rPr lang="en-CA" dirty="0" smtClean="0"/>
              <a:t>You also understand there are two major classes of bank accounts:</a:t>
            </a:r>
          </a:p>
          <a:p>
            <a:pPr lvl="2"/>
            <a:r>
              <a:rPr lang="en-CA" dirty="0" smtClean="0"/>
              <a:t>Personal bank accounts</a:t>
            </a:r>
          </a:p>
          <a:p>
            <a:pPr lvl="3"/>
            <a:r>
              <a:rPr lang="en-CA" dirty="0" smtClean="0"/>
              <a:t>The owner is a real person and the account is for personal use</a:t>
            </a:r>
          </a:p>
          <a:p>
            <a:pPr lvl="2"/>
            <a:r>
              <a:rPr lang="en-CA" dirty="0" smtClean="0"/>
              <a:t>Business bank accounts</a:t>
            </a:r>
          </a:p>
          <a:p>
            <a:pPr lvl="3"/>
            <a:r>
              <a:rPr lang="en-CA" dirty="0" smtClean="0"/>
              <a:t>The owner is a legal person</a:t>
            </a:r>
          </a:p>
          <a:p>
            <a:pPr lvl="4"/>
            <a:r>
              <a:rPr lang="en-CA" dirty="0" smtClean="0"/>
              <a:t>A real person (sole proprietor), a partnership or a company</a:t>
            </a:r>
          </a:p>
        </p:txBody>
      </p:sp>
    </p:spTree>
    <p:extLst>
      <p:ext uri="{BB962C8B-B14F-4D97-AF65-F5344CB8AC3E}">
        <p14:creationId xmlns:p14="http://schemas.microsoft.com/office/powerpoint/2010/main" val="21854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 bank account</a:t>
            </a:r>
            <a:endParaRPr lang="en-CA" dirty="0"/>
          </a:p>
        </p:txBody>
      </p:sp>
      <p:sp>
        <p:nvSpPr>
          <p:cNvPr id="3" name="Content Placeholder 2"/>
          <p:cNvSpPr>
            <a:spLocks noGrp="1"/>
          </p:cNvSpPr>
          <p:nvPr>
            <p:ph idx="1"/>
          </p:nvPr>
        </p:nvSpPr>
        <p:spPr/>
        <p:txBody>
          <a:bodyPr/>
          <a:lstStyle/>
          <a:p>
            <a:r>
              <a:rPr lang="en-CA" dirty="0" smtClean="0"/>
              <a:t>Each of these accounts, however, have two items in common:</a:t>
            </a:r>
          </a:p>
          <a:p>
            <a:pPr lvl="1"/>
            <a:r>
              <a:rPr lang="en-CA" dirty="0"/>
              <a:t>An account number</a:t>
            </a:r>
          </a:p>
          <a:p>
            <a:pPr lvl="1"/>
            <a:r>
              <a:rPr lang="en-CA" dirty="0" smtClean="0"/>
              <a:t>A balance</a:t>
            </a:r>
          </a:p>
          <a:p>
            <a:pPr lvl="1"/>
            <a:endParaRPr lang="en-CA" dirty="0"/>
          </a:p>
          <a:p>
            <a:r>
              <a:rPr lang="en-CA" dirty="0" smtClean="0"/>
              <a:t>On each of these accounts, you may either:</a:t>
            </a:r>
          </a:p>
          <a:p>
            <a:pPr lvl="1"/>
            <a:r>
              <a:rPr lang="en-CA" dirty="0" smtClean="0"/>
              <a:t>Query the current balance</a:t>
            </a:r>
          </a:p>
          <a:p>
            <a:pPr lvl="1"/>
            <a:r>
              <a:rPr lang="en-CA" dirty="0" smtClean="0"/>
              <a:t>Deposit money into the account</a:t>
            </a:r>
          </a:p>
          <a:p>
            <a:pPr lvl="2"/>
            <a:r>
              <a:rPr lang="en-CA" dirty="0" smtClean="0"/>
              <a:t>A deposit is always successful</a:t>
            </a:r>
          </a:p>
          <a:p>
            <a:pPr lvl="1"/>
            <a:r>
              <a:rPr lang="en-CA" dirty="0" smtClean="0"/>
              <a:t>Withdraw money from the account</a:t>
            </a:r>
          </a:p>
          <a:p>
            <a:pPr lvl="2"/>
            <a:r>
              <a:rPr lang="en-CA" dirty="0" smtClean="0"/>
              <a:t>A withdrawal can only occur if there are sufficient funds</a:t>
            </a:r>
            <a:endParaRPr lang="en-CA" dirty="0"/>
          </a:p>
        </p:txBody>
      </p:sp>
    </p:spTree>
    <p:extLst>
      <p:ext uri="{BB962C8B-B14F-4D97-AF65-F5344CB8AC3E}">
        <p14:creationId xmlns:p14="http://schemas.microsoft.com/office/powerpoint/2010/main" val="15445496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 bank account</a:t>
            </a:r>
            <a:endParaRPr lang="en-CA" dirty="0"/>
          </a:p>
        </p:txBody>
      </p:sp>
      <p:sp>
        <p:nvSpPr>
          <p:cNvPr id="3" name="Content Placeholder 2"/>
          <p:cNvSpPr>
            <a:spLocks noGrp="1"/>
          </p:cNvSpPr>
          <p:nvPr>
            <p:ph idx="1"/>
          </p:nvPr>
        </p:nvSpPr>
        <p:spPr/>
        <p:txBody>
          <a:bodyPr/>
          <a:lstStyle/>
          <a:p>
            <a:r>
              <a:rPr lang="en-CA" dirty="0" smtClean="0"/>
              <a:t>Thus, we create an account class and derive commercial and personal accounts</a:t>
            </a:r>
          </a:p>
          <a:p>
            <a:pPr marL="1257300" lvl="3" indent="0">
              <a:buNone/>
            </a:pPr>
            <a:r>
              <a:rPr lang="en-CA" sz="1500" dirty="0" smtClean="0">
                <a:latin typeface="Consolas" panose="020B0609020204030204" pitchFamily="49" charset="0"/>
                <a:cs typeface="Consolas" panose="020B0609020204030204" pitchFamily="49" charset="0"/>
              </a:rPr>
              <a:t>class Account {</a:t>
            </a:r>
          </a:p>
          <a:p>
            <a:pPr marL="1257300" lvl="3" indent="0">
              <a:buNone/>
            </a:pPr>
            <a:r>
              <a:rPr lang="en-CA" sz="1500" dirty="0">
                <a:latin typeface="Consolas" panose="020B0609020204030204" pitchFamily="49" charset="0"/>
                <a:cs typeface="Consolas" panose="020B0609020204030204" pitchFamily="49" charset="0"/>
              </a:rPr>
              <a:t> </a:t>
            </a:r>
            <a:r>
              <a:rPr lang="en-CA" sz="1500" dirty="0" smtClean="0">
                <a:latin typeface="Consolas" panose="020B0609020204030204" pitchFamily="49" charset="0"/>
                <a:cs typeface="Consolas" panose="020B0609020204030204" pitchFamily="49" charset="0"/>
              </a:rPr>
              <a:t>   public:</a:t>
            </a:r>
          </a:p>
          <a:p>
            <a:pPr marL="1257300" lvl="3" indent="0">
              <a:buNone/>
            </a:pPr>
            <a:r>
              <a:rPr lang="en-CA" sz="1500" dirty="0" smtClean="0">
                <a:latin typeface="Consolas" panose="020B0609020204030204" pitchFamily="49" charset="0"/>
                <a:cs typeface="Consolas" panose="020B0609020204030204" pitchFamily="49" charset="0"/>
              </a:rPr>
              <a:t>        Account( std::string </a:t>
            </a:r>
            <a:r>
              <a:rPr lang="en-CA" sz="1500" dirty="0" err="1" smtClean="0">
                <a:latin typeface="Consolas" panose="020B0609020204030204" pitchFamily="49" charset="0"/>
                <a:cs typeface="Consolas" panose="020B0609020204030204" pitchFamily="49" charset="0"/>
              </a:rPr>
              <a:t>new_account_number</a:t>
            </a:r>
            <a:r>
              <a:rPr lang="en-CA" sz="1500" dirty="0" smtClean="0">
                <a:latin typeface="Consolas" panose="020B0609020204030204" pitchFamily="49" charset="0"/>
                <a:cs typeface="Consolas" panose="020B0609020204030204" pitchFamily="49" charset="0"/>
              </a:rPr>
              <a:t> );</a:t>
            </a:r>
          </a:p>
          <a:p>
            <a:pPr marL="1257300" lvl="3" indent="0">
              <a:buNone/>
            </a:pPr>
            <a:r>
              <a:rPr lang="en-CA" sz="1500" dirty="0" smtClean="0">
                <a:latin typeface="Consolas" panose="020B0609020204030204" pitchFamily="49" charset="0"/>
                <a:cs typeface="Consolas" panose="020B0609020204030204" pitchFamily="49" charset="0"/>
              </a:rPr>
              <a:t>        </a:t>
            </a:r>
            <a:r>
              <a:rPr lang="en-CA" sz="1500" dirty="0" smtClean="0">
                <a:latin typeface="Consolas" panose="020B0609020204030204" pitchFamily="49" charset="0"/>
                <a:cs typeface="Consolas" panose="020B0609020204030204" pitchFamily="49" charset="0"/>
              </a:rPr>
              <a:t>int </a:t>
            </a:r>
            <a:r>
              <a:rPr lang="en-CA" sz="1500" dirty="0" err="1" smtClean="0">
                <a:latin typeface="Consolas" panose="020B0609020204030204" pitchFamily="49" charset="0"/>
                <a:cs typeface="Consolas" panose="020B0609020204030204" pitchFamily="49" charset="0"/>
              </a:rPr>
              <a:t>get_balance</a:t>
            </a:r>
            <a:r>
              <a:rPr lang="en-CA" sz="1500" dirty="0" smtClean="0">
                <a:latin typeface="Consolas" panose="020B0609020204030204" pitchFamily="49" charset="0"/>
                <a:cs typeface="Consolas" panose="020B0609020204030204" pitchFamily="49" charset="0"/>
              </a:rPr>
              <a:t>() const;</a:t>
            </a:r>
          </a:p>
          <a:p>
            <a:pPr marL="1257300" lvl="3" indent="0">
              <a:buNone/>
            </a:pPr>
            <a:r>
              <a:rPr lang="en-CA" sz="1500" dirty="0" smtClean="0">
                <a:latin typeface="Consolas" panose="020B0609020204030204" pitchFamily="49" charset="0"/>
                <a:cs typeface="Consolas" panose="020B0609020204030204" pitchFamily="49" charset="0"/>
              </a:rPr>
              <a:t>        std::string </a:t>
            </a:r>
            <a:r>
              <a:rPr lang="en-CA" sz="1500" dirty="0" err="1" smtClean="0">
                <a:latin typeface="Consolas" panose="020B0609020204030204" pitchFamily="49" charset="0"/>
                <a:cs typeface="Consolas" panose="020B0609020204030204" pitchFamily="49" charset="0"/>
              </a:rPr>
              <a:t>get_account_number</a:t>
            </a:r>
            <a:r>
              <a:rPr lang="en-CA" sz="1500" dirty="0" smtClean="0">
                <a:latin typeface="Consolas" panose="020B0609020204030204" pitchFamily="49" charset="0"/>
                <a:cs typeface="Consolas" panose="020B0609020204030204" pitchFamily="49" charset="0"/>
              </a:rPr>
              <a:t>() const;</a:t>
            </a:r>
          </a:p>
          <a:p>
            <a:pPr marL="1257300" lvl="3" indent="0">
              <a:buNone/>
            </a:pPr>
            <a:r>
              <a:rPr lang="en-CA" sz="1500" dirty="0" smtClean="0">
                <a:latin typeface="Consolas" panose="020B0609020204030204" pitchFamily="49" charset="0"/>
                <a:cs typeface="Consolas" panose="020B0609020204030204" pitchFamily="49" charset="0"/>
              </a:rPr>
              <a:t>        void  deposit( unsigned int amount );</a:t>
            </a:r>
          </a:p>
          <a:p>
            <a:pPr marL="1257300" lvl="3" indent="0">
              <a:buNone/>
            </a:pPr>
            <a:r>
              <a:rPr lang="en-CA" sz="1500" dirty="0">
                <a:latin typeface="Consolas" panose="020B0609020204030204" pitchFamily="49" charset="0"/>
                <a:cs typeface="Consolas" panose="020B0609020204030204" pitchFamily="49" charset="0"/>
              </a:rPr>
              <a:t> </a:t>
            </a:r>
            <a:r>
              <a:rPr lang="en-CA" sz="1500" dirty="0" smtClean="0">
                <a:latin typeface="Consolas" panose="020B0609020204030204" pitchFamily="49" charset="0"/>
                <a:cs typeface="Consolas" panose="020B0609020204030204" pitchFamily="49" charset="0"/>
              </a:rPr>
              <a:t>       bool withdraw( unsigned int amount );</a:t>
            </a:r>
          </a:p>
          <a:p>
            <a:pPr marL="1257300" lvl="3" indent="0">
              <a:buNone/>
            </a:pPr>
            <a:endParaRPr lang="en-CA" sz="1500" dirty="0" smtClean="0">
              <a:latin typeface="Consolas" panose="020B0609020204030204" pitchFamily="49" charset="0"/>
              <a:cs typeface="Consolas" panose="020B0609020204030204" pitchFamily="49" charset="0"/>
            </a:endParaRPr>
          </a:p>
          <a:p>
            <a:pPr marL="1257300" lvl="3" indent="0">
              <a:buNone/>
            </a:pPr>
            <a:r>
              <a:rPr lang="en-CA" sz="1500" dirty="0" smtClean="0">
                <a:latin typeface="Consolas" panose="020B0609020204030204" pitchFamily="49" charset="0"/>
                <a:cs typeface="Consolas" panose="020B0609020204030204" pitchFamily="49" charset="0"/>
              </a:rPr>
              <a:t>    private:</a:t>
            </a:r>
          </a:p>
          <a:p>
            <a:pPr marL="1257300" lvl="3" indent="0">
              <a:buNone/>
            </a:pPr>
            <a:r>
              <a:rPr lang="en-CA" sz="1500" dirty="0" smtClean="0">
                <a:latin typeface="Consolas" panose="020B0609020204030204" pitchFamily="49" charset="0"/>
                <a:cs typeface="Consolas" panose="020B0609020204030204" pitchFamily="49" charset="0"/>
              </a:rPr>
              <a:t>        int balance;   // Balance in cents</a:t>
            </a:r>
          </a:p>
          <a:p>
            <a:pPr marL="1257300" lvl="3" indent="0">
              <a:buNone/>
            </a:pPr>
            <a:r>
              <a:rPr lang="en-CA" sz="1500" dirty="0" smtClean="0">
                <a:latin typeface="Consolas" panose="020B0609020204030204" pitchFamily="49" charset="0"/>
                <a:cs typeface="Consolas" panose="020B0609020204030204" pitchFamily="49" charset="0"/>
              </a:rPr>
              <a:t>        std::string </a:t>
            </a:r>
            <a:r>
              <a:rPr lang="en-CA" sz="1500" dirty="0" err="1" smtClean="0">
                <a:latin typeface="Consolas" panose="020B0609020204030204" pitchFamily="49" charset="0"/>
                <a:cs typeface="Consolas" panose="020B0609020204030204" pitchFamily="49" charset="0"/>
              </a:rPr>
              <a:t>account_number</a:t>
            </a:r>
            <a:r>
              <a:rPr lang="en-CA" sz="1500" dirty="0" smtClean="0">
                <a:latin typeface="Consolas" panose="020B0609020204030204" pitchFamily="49" charset="0"/>
                <a:cs typeface="Consolas" panose="020B0609020204030204" pitchFamily="49" charset="0"/>
              </a:rPr>
              <a:t>;</a:t>
            </a:r>
          </a:p>
          <a:p>
            <a:pPr marL="1257300" lvl="3" indent="0">
              <a:buNone/>
            </a:pPr>
            <a:r>
              <a:rPr lang="en-CA" sz="1500" dirty="0" smtClean="0">
                <a:latin typeface="Consolas" panose="020B0609020204030204" pitchFamily="49" charset="0"/>
                <a:cs typeface="Consolas" panose="020B0609020204030204" pitchFamily="49" charset="0"/>
              </a:rPr>
              <a:t>};</a:t>
            </a:r>
            <a:endParaRPr lang="en-CA" sz="1500" dirty="0">
              <a:latin typeface="Consolas" panose="020B0609020204030204" pitchFamily="49" charset="0"/>
              <a:cs typeface="Consolas" panose="020B0609020204030204" pitchFamily="49" charset="0"/>
            </a:endParaRPr>
          </a:p>
        </p:txBody>
      </p:sp>
      <p:sp>
        <p:nvSpPr>
          <p:cNvPr id="4" name="TextBox 3"/>
          <p:cNvSpPr txBox="1"/>
          <p:nvPr/>
        </p:nvSpPr>
        <p:spPr>
          <a:xfrm>
            <a:off x="4139952" y="2060848"/>
            <a:ext cx="4597734" cy="646331"/>
          </a:xfrm>
          <a:prstGeom prst="rect">
            <a:avLst/>
          </a:prstGeom>
          <a:noFill/>
        </p:spPr>
        <p:txBody>
          <a:bodyPr wrap="none" rtlCol="0">
            <a:spAutoFit/>
          </a:bodyPr>
          <a:lstStyle/>
          <a:p>
            <a:r>
              <a:rPr lang="en-CA" dirty="0" smtClean="0">
                <a:solidFill>
                  <a:srgbClr val="0070C0"/>
                </a:solidFill>
                <a:latin typeface="Georgia" panose="02040502050405020303" pitchFamily="18" charset="0"/>
                <a:cs typeface="Consolas" panose="020B0609020204030204" pitchFamily="49" charset="0"/>
              </a:rPr>
              <a:t>Note that the balance is in cents, so that we</a:t>
            </a:r>
          </a:p>
          <a:p>
            <a:r>
              <a:rPr lang="en-CA" dirty="0" smtClean="0">
                <a:solidFill>
                  <a:srgbClr val="0070C0"/>
                </a:solidFill>
                <a:latin typeface="Georgia" panose="02040502050405020303" pitchFamily="18" charset="0"/>
                <a:cs typeface="Consolas" panose="020B0609020204030204" pitchFamily="49" charset="0"/>
              </a:rPr>
              <a:t>don’t have to worry about rounding errors.</a:t>
            </a:r>
            <a:endParaRPr lang="en-CA" dirty="0">
              <a:solidFill>
                <a:srgbClr val="0070C0"/>
              </a:solidFill>
              <a:latin typeface="Georgia" panose="02040502050405020303" pitchFamily="18" charset="0"/>
              <a:cs typeface="Consolas" panose="020B0609020204030204" pitchFamily="49" charset="0"/>
            </a:endParaRPr>
          </a:p>
        </p:txBody>
      </p:sp>
      <p:pic>
        <p:nvPicPr>
          <p:cNvPr id="2050" name="Picture 2" descr="C:\Users\dwharder\Desktop\account.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5445224"/>
            <a:ext cx="2886075" cy="1230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14635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 bank account</a:t>
            </a:r>
            <a:endParaRPr lang="en-CA" dirty="0"/>
          </a:p>
        </p:txBody>
      </p:sp>
      <p:sp>
        <p:nvSpPr>
          <p:cNvPr id="3" name="Content Placeholder 2"/>
          <p:cNvSpPr>
            <a:spLocks noGrp="1"/>
          </p:cNvSpPr>
          <p:nvPr>
            <p:ph idx="1"/>
          </p:nvPr>
        </p:nvSpPr>
        <p:spPr/>
        <p:txBody>
          <a:bodyPr/>
          <a:lstStyle/>
          <a:p>
            <a:r>
              <a:rPr lang="en-CA" dirty="0" smtClean="0"/>
              <a:t>Thus, we create an account class and derive commercial and personal accounts</a:t>
            </a:r>
          </a:p>
          <a:p>
            <a:pPr marL="1257300" lvl="3" indent="0">
              <a:buNone/>
            </a:pPr>
            <a:r>
              <a:rPr lang="en-CA" sz="1500" dirty="0" smtClean="0">
                <a:latin typeface="Consolas" panose="020B0609020204030204" pitchFamily="49" charset="0"/>
                <a:cs typeface="Consolas" panose="020B0609020204030204" pitchFamily="49" charset="0"/>
              </a:rPr>
              <a:t>Account::Account( std::string </a:t>
            </a:r>
            <a:r>
              <a:rPr lang="en-CA" sz="1500" dirty="0" err="1" smtClean="0">
                <a:latin typeface="Consolas" panose="020B0609020204030204" pitchFamily="49" charset="0"/>
                <a:cs typeface="Consolas" panose="020B0609020204030204" pitchFamily="49" charset="0"/>
              </a:rPr>
              <a:t>new_account_number</a:t>
            </a:r>
            <a:r>
              <a:rPr lang="en-CA" sz="1500" dirty="0" smtClean="0">
                <a:latin typeface="Consolas" panose="020B0609020204030204" pitchFamily="49" charset="0"/>
                <a:cs typeface="Consolas" panose="020B0609020204030204" pitchFamily="49" charset="0"/>
              </a:rPr>
              <a:t> ):</a:t>
            </a:r>
          </a:p>
          <a:p>
            <a:pPr marL="1257300" lvl="3" indent="0">
              <a:buNone/>
            </a:pPr>
            <a:r>
              <a:rPr lang="en-CA" sz="1500" dirty="0" smtClean="0">
                <a:latin typeface="Consolas" panose="020B0609020204030204" pitchFamily="49" charset="0"/>
                <a:cs typeface="Consolas" panose="020B0609020204030204" pitchFamily="49" charset="0"/>
              </a:rPr>
              <a:t>balance{0},</a:t>
            </a:r>
          </a:p>
          <a:p>
            <a:pPr marL="1257300" lvl="3" indent="0">
              <a:buNone/>
            </a:pPr>
            <a:r>
              <a:rPr lang="en-CA" sz="1500" dirty="0" err="1" smtClean="0">
                <a:latin typeface="Consolas" panose="020B0609020204030204" pitchFamily="49" charset="0"/>
                <a:cs typeface="Consolas" panose="020B0609020204030204" pitchFamily="49" charset="0"/>
              </a:rPr>
              <a:t>account_number</a:t>
            </a:r>
            <a:r>
              <a:rPr lang="en-CA" sz="1500" dirty="0" smtClean="0">
                <a:latin typeface="Consolas" panose="020B0609020204030204" pitchFamily="49" charset="0"/>
                <a:cs typeface="Consolas" panose="020B0609020204030204" pitchFamily="49" charset="0"/>
              </a:rPr>
              <a:t>{</a:t>
            </a:r>
            <a:r>
              <a:rPr lang="en-CA" sz="1500" dirty="0" err="1" smtClean="0">
                <a:latin typeface="Consolas" panose="020B0609020204030204" pitchFamily="49" charset="0"/>
                <a:cs typeface="Consolas" panose="020B0609020204030204" pitchFamily="49" charset="0"/>
              </a:rPr>
              <a:t>new_account_number</a:t>
            </a:r>
            <a:r>
              <a:rPr lang="en-CA" sz="1500" dirty="0" smtClean="0">
                <a:latin typeface="Consolas" panose="020B0609020204030204" pitchFamily="49" charset="0"/>
                <a:cs typeface="Consolas" panose="020B0609020204030204" pitchFamily="49" charset="0"/>
              </a:rPr>
              <a:t>} {</a:t>
            </a:r>
            <a:endParaRPr lang="en-CA" sz="1500" dirty="0" smtClean="0">
              <a:latin typeface="Consolas" panose="020B0609020204030204" pitchFamily="49" charset="0"/>
              <a:cs typeface="Consolas" panose="020B0609020204030204" pitchFamily="49" charset="0"/>
            </a:endParaRPr>
          </a:p>
          <a:p>
            <a:pPr marL="1257300" lvl="3" indent="0">
              <a:buNone/>
            </a:pPr>
            <a:r>
              <a:rPr lang="en-CA" sz="1500" dirty="0" smtClean="0">
                <a:latin typeface="Consolas" panose="020B0609020204030204" pitchFamily="49" charset="0"/>
                <a:cs typeface="Consolas" panose="020B0609020204030204" pitchFamily="49" charset="0"/>
              </a:rPr>
              <a:t>    // Does nothing else</a:t>
            </a:r>
          </a:p>
          <a:p>
            <a:pPr marL="1257300" lvl="3" indent="0">
              <a:buNone/>
            </a:pPr>
            <a:r>
              <a:rPr lang="en-CA" sz="1500" dirty="0" smtClean="0">
                <a:latin typeface="Consolas" panose="020B0609020204030204" pitchFamily="49" charset="0"/>
                <a:cs typeface="Consolas" panose="020B0609020204030204" pitchFamily="49" charset="0"/>
              </a:rPr>
              <a:t>};</a:t>
            </a:r>
            <a:endParaRPr lang="en-CA" sz="1500" dirty="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16125706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 bank account</a:t>
            </a:r>
            <a:endParaRPr lang="en-CA" dirty="0"/>
          </a:p>
        </p:txBody>
      </p:sp>
      <p:sp>
        <p:nvSpPr>
          <p:cNvPr id="3" name="Content Placeholder 2"/>
          <p:cNvSpPr>
            <a:spLocks noGrp="1"/>
          </p:cNvSpPr>
          <p:nvPr>
            <p:ph idx="1"/>
          </p:nvPr>
        </p:nvSpPr>
        <p:spPr/>
        <p:txBody>
          <a:bodyPr/>
          <a:lstStyle/>
          <a:p>
            <a:r>
              <a:rPr lang="en-CA" dirty="0" smtClean="0"/>
              <a:t>You understand that:</a:t>
            </a:r>
          </a:p>
          <a:p>
            <a:pPr lvl="1"/>
            <a:r>
              <a:rPr lang="en-CA" dirty="0" smtClean="0"/>
              <a:t>Personal accounts require a Social Insurance Number for taxation</a:t>
            </a:r>
          </a:p>
          <a:p>
            <a:pPr lvl="1"/>
            <a:r>
              <a:rPr lang="en-CA" dirty="0" smtClean="0"/>
              <a:t>Every business account:</a:t>
            </a:r>
          </a:p>
          <a:p>
            <a:pPr lvl="2"/>
            <a:r>
              <a:rPr lang="en-CA" dirty="0" smtClean="0"/>
              <a:t>Is linked to a corporation identifier (e.g., </a:t>
            </a:r>
            <a:r>
              <a:rPr lang="en-CA" dirty="0" smtClean="0">
                <a:latin typeface="Consolas" panose="020B0609020204030204" pitchFamily="49" charset="0"/>
                <a:cs typeface="Consolas" panose="020B0609020204030204" pitchFamily="49" charset="0"/>
              </a:rPr>
              <a:t>"Ontario 12345, Inc."</a:t>
            </a:r>
            <a:r>
              <a:rPr lang="en-CA" dirty="0" smtClean="0"/>
              <a:t>)</a:t>
            </a:r>
          </a:p>
          <a:p>
            <a:pPr lvl="2"/>
            <a:r>
              <a:rPr lang="en-CA" dirty="0" smtClean="0"/>
              <a:t>Has a monthly fee</a:t>
            </a:r>
          </a:p>
          <a:p>
            <a:pPr lvl="2"/>
            <a:r>
              <a:rPr lang="en-CA" dirty="0" smtClean="0"/>
              <a:t>May be either for business (profit) or not-for-profit</a:t>
            </a:r>
          </a:p>
          <a:p>
            <a:r>
              <a:rPr lang="en-CA" dirty="0" smtClean="0"/>
              <a:t>This </a:t>
            </a:r>
            <a:r>
              <a:rPr lang="en-CA" dirty="0" smtClean="0"/>
              <a:t>is reflected in the two derived classes:</a:t>
            </a:r>
          </a:p>
          <a:p>
            <a:pPr marL="1257300" lvl="3" indent="0">
              <a:buNone/>
            </a:pPr>
            <a:r>
              <a:rPr lang="en-CA" sz="1400" dirty="0" smtClean="0">
                <a:latin typeface="Consolas" panose="020B0609020204030204" pitchFamily="49" charset="0"/>
                <a:cs typeface="Consolas" panose="020B0609020204030204" pitchFamily="49" charset="0"/>
              </a:rPr>
              <a:t>class </a:t>
            </a:r>
            <a:r>
              <a:rPr lang="en-CA" sz="1400" dirty="0" err="1">
                <a:latin typeface="Consolas" panose="020B0609020204030204" pitchFamily="49" charset="0"/>
                <a:cs typeface="Consolas" panose="020B0609020204030204" pitchFamily="49" charset="0"/>
              </a:rPr>
              <a:t>Personal_account</a:t>
            </a:r>
            <a:r>
              <a:rPr lang="en-CA" sz="1400" dirty="0">
                <a:latin typeface="Consolas" panose="020B0609020204030204" pitchFamily="49" charset="0"/>
                <a:cs typeface="Consolas" panose="020B0609020204030204" pitchFamily="49" charset="0"/>
              </a:rPr>
              <a:t> : public Account </a:t>
            </a:r>
            <a:r>
              <a:rPr lang="en-CA" sz="1400" dirty="0" smtClean="0">
                <a:latin typeface="Consolas" panose="020B0609020204030204" pitchFamily="49" charset="0"/>
                <a:cs typeface="Consolas" panose="020B0609020204030204" pitchFamily="49" charset="0"/>
              </a:rPr>
              <a:t>{</a:t>
            </a:r>
          </a:p>
          <a:p>
            <a:pPr marL="1257300" lvl="3" indent="0">
              <a:buNone/>
            </a:pPr>
            <a:r>
              <a:rPr lang="en-CA" sz="1400" dirty="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   private:</a:t>
            </a:r>
            <a:endParaRPr lang="en-CA" sz="1400" dirty="0">
              <a:latin typeface="Consolas" panose="020B0609020204030204" pitchFamily="49" charset="0"/>
              <a:cs typeface="Consolas" panose="020B0609020204030204" pitchFamily="49" charset="0"/>
            </a:endParaRPr>
          </a:p>
          <a:p>
            <a:pPr marL="1257300" lvl="3" indent="0">
              <a:buNone/>
            </a:pPr>
            <a:r>
              <a:rPr lang="en-CA" sz="1400" dirty="0" smtClean="0">
                <a:latin typeface="Consolas" panose="020B0609020204030204" pitchFamily="49" charset="0"/>
                <a:cs typeface="Consolas" panose="020B0609020204030204" pitchFamily="49" charset="0"/>
              </a:rPr>
              <a:t>        </a:t>
            </a:r>
            <a:r>
              <a:rPr lang="en-CA" sz="1400" dirty="0">
                <a:latin typeface="Consolas" panose="020B0609020204030204" pitchFamily="49" charset="0"/>
                <a:cs typeface="Consolas" panose="020B0609020204030204" pitchFamily="49" charset="0"/>
              </a:rPr>
              <a:t>std::string </a:t>
            </a:r>
            <a:r>
              <a:rPr lang="en-CA" sz="1400" dirty="0" err="1">
                <a:latin typeface="Consolas" panose="020B0609020204030204" pitchFamily="49" charset="0"/>
                <a:cs typeface="Consolas" panose="020B0609020204030204" pitchFamily="49" charset="0"/>
              </a:rPr>
              <a:t>social_insurance_number</a:t>
            </a:r>
            <a:r>
              <a:rPr lang="en-CA" sz="1400" dirty="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 </a:t>
            </a:r>
            <a:r>
              <a:rPr lang="en-CA" sz="1400" dirty="0">
                <a:latin typeface="Consolas" panose="020B0609020204030204" pitchFamily="49" charset="0"/>
                <a:cs typeface="Consolas" panose="020B0609020204030204" pitchFamily="49" charset="0"/>
              </a:rPr>
              <a:t>// Government assigned</a:t>
            </a:r>
          </a:p>
          <a:p>
            <a:pPr marL="1257300" lvl="3" indent="0">
              <a:buNone/>
            </a:pPr>
            <a:r>
              <a:rPr lang="en-CA" sz="1400" dirty="0" smtClean="0">
                <a:latin typeface="Consolas" panose="020B0609020204030204" pitchFamily="49" charset="0"/>
                <a:cs typeface="Consolas" panose="020B0609020204030204" pitchFamily="49" charset="0"/>
              </a:rPr>
              <a:t>};</a:t>
            </a:r>
            <a:endParaRPr lang="en-CA" sz="1400" dirty="0">
              <a:latin typeface="Consolas" panose="020B0609020204030204" pitchFamily="49" charset="0"/>
              <a:cs typeface="Consolas" panose="020B0609020204030204" pitchFamily="49" charset="0"/>
            </a:endParaRPr>
          </a:p>
          <a:p>
            <a:pPr marL="1257300" lvl="3" indent="0">
              <a:buNone/>
            </a:pPr>
            <a:endParaRPr lang="en-CA" sz="1400" dirty="0" smtClean="0">
              <a:latin typeface="Consolas" panose="020B0609020204030204" pitchFamily="49" charset="0"/>
              <a:cs typeface="Consolas" panose="020B0609020204030204" pitchFamily="49" charset="0"/>
            </a:endParaRPr>
          </a:p>
          <a:p>
            <a:pPr marL="1257300" lvl="3" indent="0">
              <a:buNone/>
            </a:pPr>
            <a:r>
              <a:rPr lang="en-CA" sz="1400" dirty="0" smtClean="0">
                <a:latin typeface="Consolas" panose="020B0609020204030204" pitchFamily="49" charset="0"/>
                <a:cs typeface="Consolas" panose="020B0609020204030204" pitchFamily="49" charset="0"/>
              </a:rPr>
              <a:t>class </a:t>
            </a:r>
            <a:r>
              <a:rPr lang="en-CA" sz="1400" dirty="0" err="1" smtClean="0">
                <a:latin typeface="Consolas" panose="020B0609020204030204" pitchFamily="49" charset="0"/>
                <a:cs typeface="Consolas" panose="020B0609020204030204" pitchFamily="49" charset="0"/>
              </a:rPr>
              <a:t>Business_account</a:t>
            </a:r>
            <a:r>
              <a:rPr lang="en-CA" sz="1400" dirty="0" smtClean="0">
                <a:latin typeface="Consolas" panose="020B0609020204030204" pitchFamily="49" charset="0"/>
                <a:cs typeface="Consolas" panose="020B0609020204030204" pitchFamily="49" charset="0"/>
              </a:rPr>
              <a:t> : public Account {</a:t>
            </a:r>
          </a:p>
          <a:p>
            <a:pPr marL="1257300" lvl="3" indent="0">
              <a:buNone/>
            </a:pPr>
            <a:r>
              <a:rPr lang="en-CA" sz="1400" dirty="0" smtClean="0">
                <a:latin typeface="Consolas" panose="020B0609020204030204" pitchFamily="49" charset="0"/>
                <a:cs typeface="Consolas" panose="020B0609020204030204" pitchFamily="49" charset="0"/>
              </a:rPr>
              <a:t>    private:</a:t>
            </a:r>
          </a:p>
          <a:p>
            <a:pPr marL="1257300" lvl="3" indent="0">
              <a:buNone/>
            </a:pPr>
            <a:r>
              <a:rPr lang="en-CA" sz="1400" dirty="0" smtClean="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std::string </a:t>
            </a:r>
            <a:r>
              <a:rPr lang="en-CA" sz="1400" dirty="0" err="1" smtClean="0">
                <a:latin typeface="Consolas" panose="020B0609020204030204" pitchFamily="49" charset="0"/>
                <a:cs typeface="Consolas" panose="020B0609020204030204" pitchFamily="49" charset="0"/>
              </a:rPr>
              <a:t>incorporation_identifier</a:t>
            </a:r>
            <a:r>
              <a:rPr lang="en-CA" sz="1400" dirty="0" smtClean="0">
                <a:latin typeface="Consolas" panose="020B0609020204030204" pitchFamily="49" charset="0"/>
                <a:cs typeface="Consolas" panose="020B0609020204030204" pitchFamily="49" charset="0"/>
              </a:rPr>
              <a:t>; // Government assigned</a:t>
            </a:r>
          </a:p>
          <a:p>
            <a:pPr marL="1257300" lvl="3" indent="0">
              <a:buNone/>
            </a:pPr>
            <a:r>
              <a:rPr lang="en-CA" sz="1400" dirty="0" smtClean="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    unsigned </a:t>
            </a:r>
            <a:r>
              <a:rPr lang="en-CA" sz="1400" dirty="0" smtClean="0">
                <a:latin typeface="Consolas" panose="020B0609020204030204" pitchFamily="49" charset="0"/>
                <a:cs typeface="Consolas" panose="020B0609020204030204" pitchFamily="49" charset="0"/>
              </a:rPr>
              <a:t>int </a:t>
            </a:r>
            <a:r>
              <a:rPr lang="en-CA" sz="1400" dirty="0" err="1" smtClean="0">
                <a:latin typeface="Consolas" panose="020B0609020204030204" pitchFamily="49" charset="0"/>
                <a:cs typeface="Consolas" panose="020B0609020204030204" pitchFamily="49" charset="0"/>
              </a:rPr>
              <a:t>monthly_fee</a:t>
            </a:r>
            <a:r>
              <a:rPr lang="en-CA" sz="1400" dirty="0" smtClean="0">
                <a:latin typeface="Consolas" panose="020B0609020204030204" pitchFamily="49" charset="0"/>
                <a:cs typeface="Consolas" panose="020B0609020204030204" pitchFamily="49" charset="0"/>
              </a:rPr>
              <a:t>; // 500 up to 1000000</a:t>
            </a:r>
          </a:p>
          <a:p>
            <a:pPr marL="1257300" lvl="3" indent="0">
              <a:buNone/>
            </a:pPr>
            <a:r>
              <a:rPr lang="en-CA" sz="1400" dirty="0" smtClean="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bool </a:t>
            </a:r>
            <a:r>
              <a:rPr lang="en-CA" sz="1400" dirty="0" err="1" smtClean="0">
                <a:latin typeface="Consolas" panose="020B0609020204030204" pitchFamily="49" charset="0"/>
                <a:cs typeface="Consolas" panose="020B0609020204030204" pitchFamily="49" charset="0"/>
              </a:rPr>
              <a:t>is_not_for_profit</a:t>
            </a:r>
            <a:r>
              <a:rPr lang="en-CA" sz="1400" dirty="0">
                <a:latin typeface="Consolas" panose="020B0609020204030204" pitchFamily="49" charset="0"/>
                <a:cs typeface="Consolas" panose="020B0609020204030204" pitchFamily="49" charset="0"/>
              </a:rPr>
              <a:t>;</a:t>
            </a:r>
            <a:endParaRPr lang="en-CA" sz="1400" dirty="0" smtClean="0">
              <a:latin typeface="Consolas" panose="020B0609020204030204" pitchFamily="49" charset="0"/>
              <a:cs typeface="Consolas" panose="020B0609020204030204" pitchFamily="49" charset="0"/>
            </a:endParaRPr>
          </a:p>
          <a:p>
            <a:pPr marL="1257300" lvl="3" indent="0">
              <a:buNone/>
            </a:pPr>
            <a:r>
              <a:rPr lang="en-CA" sz="1400" dirty="0" smtClean="0">
                <a:latin typeface="Consolas" panose="020B0609020204030204" pitchFamily="49" charset="0"/>
                <a:cs typeface="Consolas" panose="020B0609020204030204" pitchFamily="49" charset="0"/>
              </a:rPr>
              <a:t>};</a:t>
            </a:r>
          </a:p>
          <a:p>
            <a:pPr marL="1257300" lvl="3" indent="0">
              <a:buNone/>
            </a:pPr>
            <a:endParaRPr lang="en-CA" sz="1400" dirty="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7871533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 bank account</a:t>
            </a:r>
            <a:endParaRPr lang="en-CA" dirty="0"/>
          </a:p>
        </p:txBody>
      </p:sp>
      <p:sp>
        <p:nvSpPr>
          <p:cNvPr id="3" name="Content Placeholder 2"/>
          <p:cNvSpPr>
            <a:spLocks noGrp="1"/>
          </p:cNvSpPr>
          <p:nvPr>
            <p:ph idx="1"/>
          </p:nvPr>
        </p:nvSpPr>
        <p:spPr/>
        <p:txBody>
          <a:bodyPr/>
          <a:lstStyle/>
          <a:p>
            <a:r>
              <a:rPr lang="en-CA" dirty="0" smtClean="0"/>
              <a:t>We can view this relationship graphically:</a:t>
            </a:r>
            <a:endParaRPr lang="en-CA" sz="1400" dirty="0">
              <a:latin typeface="Consolas" panose="020B0609020204030204" pitchFamily="49" charset="0"/>
              <a:cs typeface="Consolas" panose="020B0609020204030204" pitchFamily="49" charset="0"/>
            </a:endParaRPr>
          </a:p>
        </p:txBody>
      </p:sp>
      <p:pic>
        <p:nvPicPr>
          <p:cNvPr id="3074" name="Picture 2" descr="C:\Users\dwharder\Desktop\account.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7150" y="2057400"/>
            <a:ext cx="6488113"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3471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Inheritance</a:t>
            </a:r>
            <a:endParaRPr lang="en-CA" dirty="0"/>
          </a:p>
        </p:txBody>
      </p:sp>
      <p:sp>
        <p:nvSpPr>
          <p:cNvPr id="3" name="Content Placeholder 2"/>
          <p:cNvSpPr>
            <a:spLocks noGrp="1"/>
          </p:cNvSpPr>
          <p:nvPr>
            <p:ph idx="1"/>
          </p:nvPr>
        </p:nvSpPr>
        <p:spPr>
          <a:xfrm>
            <a:off x="457200" y="1600200"/>
            <a:ext cx="8075240" cy="4525963"/>
          </a:xfrm>
        </p:spPr>
        <p:txBody>
          <a:bodyPr/>
          <a:lstStyle/>
          <a:p>
            <a:r>
              <a:rPr lang="en-CA" dirty="0" smtClean="0"/>
              <a:t>Consider a vector-graphics application:</a:t>
            </a:r>
          </a:p>
          <a:p>
            <a:pPr lvl="1"/>
            <a:r>
              <a:rPr lang="en-CA" dirty="0" smtClean="0"/>
              <a:t>Adobe Illustrator</a:t>
            </a:r>
          </a:p>
          <a:p>
            <a:pPr lvl="1"/>
            <a:r>
              <a:rPr lang="en-CA" dirty="0" smtClean="0"/>
              <a:t>CorelDraw</a:t>
            </a:r>
          </a:p>
          <a:p>
            <a:pPr lvl="1"/>
            <a:r>
              <a:rPr lang="en-CA" dirty="0" smtClean="0"/>
              <a:t>LibreOffice Draw</a:t>
            </a:r>
          </a:p>
          <a:p>
            <a:pPr lvl="1"/>
            <a:endParaRPr lang="en-CA" dirty="0"/>
          </a:p>
          <a:p>
            <a:r>
              <a:rPr lang="en-CA" dirty="0" smtClean="0"/>
              <a:t>Each </a:t>
            </a:r>
            <a:r>
              <a:rPr lang="en-CA" i="1" dirty="0" smtClean="0"/>
              <a:t>graphic</a:t>
            </a:r>
            <a:r>
              <a:rPr lang="en-CA" dirty="0" smtClean="0"/>
              <a:t> is an instance of a specific class:</a:t>
            </a:r>
          </a:p>
          <a:p>
            <a:pPr lvl="1"/>
            <a:r>
              <a:rPr lang="en-CA" dirty="0" smtClean="0"/>
              <a:t>Rectangles</a:t>
            </a:r>
          </a:p>
          <a:p>
            <a:pPr lvl="1"/>
            <a:r>
              <a:rPr lang="en-CA" dirty="0" smtClean="0"/>
              <a:t>Ellipses</a:t>
            </a:r>
          </a:p>
          <a:p>
            <a:pPr lvl="1"/>
            <a:r>
              <a:rPr lang="en-CA" dirty="0" smtClean="0"/>
              <a:t>Text</a:t>
            </a:r>
          </a:p>
          <a:p>
            <a:pPr lvl="1"/>
            <a:r>
              <a:rPr lang="en-CA" dirty="0" smtClean="0"/>
              <a:t>Polygons</a:t>
            </a:r>
          </a:p>
          <a:p>
            <a:pPr lvl="1"/>
            <a:r>
              <a:rPr lang="en-CA" dirty="0" smtClean="0"/>
              <a:t>Stars</a:t>
            </a:r>
          </a:p>
          <a:p>
            <a:pPr lvl="1"/>
            <a:r>
              <a:rPr lang="en-CA" dirty="0" smtClean="0"/>
              <a:t>Curves</a:t>
            </a:r>
          </a:p>
          <a:p>
            <a:pPr lvl="1"/>
            <a:r>
              <a:rPr lang="en-CA" dirty="0" smtClean="0"/>
              <a:t>Images</a:t>
            </a:r>
          </a:p>
        </p:txBody>
      </p:sp>
      <p:pic>
        <p:nvPicPr>
          <p:cNvPr id="2052" name="Picture 4" descr="C:\Users\dwharder\Desktop\graphi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4005064"/>
            <a:ext cx="3595687" cy="2284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48174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 bank account</a:t>
            </a:r>
            <a:endParaRPr lang="en-CA" dirty="0"/>
          </a:p>
        </p:txBody>
      </p:sp>
      <p:sp>
        <p:nvSpPr>
          <p:cNvPr id="3" name="Content Placeholder 2"/>
          <p:cNvSpPr>
            <a:spLocks noGrp="1"/>
          </p:cNvSpPr>
          <p:nvPr>
            <p:ph idx="1"/>
          </p:nvPr>
        </p:nvSpPr>
        <p:spPr/>
        <p:txBody>
          <a:bodyPr/>
          <a:lstStyle/>
          <a:p>
            <a:r>
              <a:rPr lang="en-CA" dirty="0"/>
              <a:t>You also learn that personal bank accounts are divided into:</a:t>
            </a:r>
          </a:p>
          <a:p>
            <a:pPr lvl="1"/>
            <a:r>
              <a:rPr lang="en-CA" dirty="0"/>
              <a:t>Savings accounts</a:t>
            </a:r>
          </a:p>
          <a:p>
            <a:pPr lvl="1"/>
            <a:r>
              <a:rPr lang="en-CA" dirty="0" smtClean="0"/>
              <a:t>Chequing </a:t>
            </a:r>
            <a:r>
              <a:rPr lang="en-CA" dirty="0"/>
              <a:t>accounts</a:t>
            </a:r>
          </a:p>
          <a:p>
            <a:pPr lvl="1"/>
            <a:r>
              <a:rPr lang="en-CA" dirty="0" smtClean="0"/>
              <a:t>Managed accounts</a:t>
            </a:r>
            <a:endParaRPr lang="en-CA" dirty="0"/>
          </a:p>
        </p:txBody>
      </p:sp>
    </p:spTree>
    <p:extLst>
      <p:ext uri="{BB962C8B-B14F-4D97-AF65-F5344CB8AC3E}">
        <p14:creationId xmlns:p14="http://schemas.microsoft.com/office/powerpoint/2010/main" val="11483046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Savings accounts</a:t>
            </a:r>
            <a:endParaRPr lang="en-CA" dirty="0"/>
          </a:p>
        </p:txBody>
      </p:sp>
      <p:sp>
        <p:nvSpPr>
          <p:cNvPr id="3" name="Content Placeholder 2"/>
          <p:cNvSpPr>
            <a:spLocks noGrp="1"/>
          </p:cNvSpPr>
          <p:nvPr>
            <p:ph idx="1"/>
          </p:nvPr>
        </p:nvSpPr>
        <p:spPr/>
        <p:txBody>
          <a:bodyPr/>
          <a:lstStyle/>
          <a:p>
            <a:r>
              <a:rPr lang="en-CA" dirty="0" smtClean="0"/>
              <a:t>A savings account is used for long term deposits</a:t>
            </a:r>
          </a:p>
          <a:p>
            <a:pPr lvl="1"/>
            <a:r>
              <a:rPr lang="en-CA" dirty="0" smtClean="0"/>
              <a:t>Each account is associated with a specific interest rate</a:t>
            </a:r>
          </a:p>
          <a:p>
            <a:pPr lvl="2"/>
            <a:r>
              <a:rPr lang="en-CA" dirty="0" smtClean="0"/>
              <a:t>The interest rate is a percentage with up to two decimal points</a:t>
            </a:r>
          </a:p>
          <a:p>
            <a:pPr lvl="3"/>
            <a:r>
              <a:rPr lang="en-CA" dirty="0" smtClean="0"/>
              <a:t>E.g., 3.25%, 0.85%</a:t>
            </a:r>
            <a:endParaRPr lang="en-CA" dirty="0"/>
          </a:p>
          <a:p>
            <a:pPr lvl="1"/>
            <a:r>
              <a:rPr lang="en-CA" dirty="0" smtClean="0"/>
              <a:t>Each withdrawal incurs a fixed fee, usually $1 to $5</a:t>
            </a:r>
          </a:p>
          <a:p>
            <a:pPr lvl="1"/>
            <a:endParaRPr lang="en-CA" dirty="0" smtClean="0"/>
          </a:p>
          <a:p>
            <a:r>
              <a:rPr lang="en-CA" dirty="0" smtClean="0"/>
              <a:t>This is reflected in the class:</a:t>
            </a:r>
          </a:p>
          <a:p>
            <a:pPr marL="1257300" lvl="3" indent="0">
              <a:buNone/>
            </a:pPr>
            <a:r>
              <a:rPr lang="en-CA" sz="1600" dirty="0" smtClean="0">
                <a:latin typeface="Consolas" panose="020B0609020204030204" pitchFamily="49" charset="0"/>
                <a:cs typeface="Consolas" panose="020B0609020204030204" pitchFamily="49" charset="0"/>
              </a:rPr>
              <a:t>class </a:t>
            </a:r>
            <a:r>
              <a:rPr lang="en-CA" sz="1600" dirty="0" err="1" smtClean="0">
                <a:latin typeface="Consolas" panose="020B0609020204030204" pitchFamily="49" charset="0"/>
                <a:cs typeface="Consolas" panose="020B0609020204030204" pitchFamily="49" charset="0"/>
              </a:rPr>
              <a:t>Savings_account</a:t>
            </a:r>
            <a:r>
              <a:rPr lang="en-CA" sz="1600" dirty="0" smtClean="0">
                <a:latin typeface="Consolas" panose="020B0609020204030204" pitchFamily="49" charset="0"/>
                <a:cs typeface="Consolas" panose="020B0609020204030204" pitchFamily="49" charset="0"/>
              </a:rPr>
              <a:t> </a:t>
            </a:r>
            <a:r>
              <a:rPr lang="en-CA" sz="1600" dirty="0">
                <a:latin typeface="Consolas" panose="020B0609020204030204" pitchFamily="49" charset="0"/>
                <a:cs typeface="Consolas" panose="020B0609020204030204" pitchFamily="49" charset="0"/>
              </a:rPr>
              <a:t>: public </a:t>
            </a:r>
            <a:r>
              <a:rPr lang="en-CA" sz="1600" dirty="0" err="1">
                <a:latin typeface="Consolas" panose="020B0609020204030204" pitchFamily="49" charset="0"/>
                <a:cs typeface="Consolas" panose="020B0609020204030204" pitchFamily="49" charset="0"/>
              </a:rPr>
              <a:t>Personal_account</a:t>
            </a:r>
            <a:r>
              <a:rPr lang="en-CA" sz="1600" dirty="0">
                <a:latin typeface="Consolas" panose="020B0609020204030204" pitchFamily="49" charset="0"/>
                <a:cs typeface="Consolas" panose="020B0609020204030204" pitchFamily="49" charset="0"/>
              </a:rPr>
              <a:t> {</a:t>
            </a:r>
          </a:p>
          <a:p>
            <a:pPr marL="1257300" lvl="3" indent="0">
              <a:buNone/>
            </a:pPr>
            <a:r>
              <a:rPr lang="en-CA" sz="1600" dirty="0" smtClean="0">
                <a:latin typeface="Consolas" panose="020B0609020204030204" pitchFamily="49" charset="0"/>
                <a:cs typeface="Consolas" panose="020B0609020204030204" pitchFamily="49" charset="0"/>
              </a:rPr>
              <a:t>    unsigned int </a:t>
            </a:r>
            <a:r>
              <a:rPr lang="en-CA" sz="1600" dirty="0" err="1" smtClean="0">
                <a:latin typeface="Consolas" panose="020B0609020204030204" pitchFamily="49" charset="0"/>
                <a:cs typeface="Consolas" panose="020B0609020204030204" pitchFamily="49" charset="0"/>
              </a:rPr>
              <a:t>interest_rate</a:t>
            </a:r>
            <a:r>
              <a:rPr lang="en-CA" sz="1600" dirty="0" smtClean="0">
                <a:latin typeface="Consolas" panose="020B0609020204030204" pitchFamily="49" charset="0"/>
                <a:cs typeface="Consolas" panose="020B0609020204030204" pitchFamily="49" charset="0"/>
              </a:rPr>
              <a:t>;  // percent interest * 100</a:t>
            </a:r>
          </a:p>
          <a:p>
            <a:pPr marL="1257300" lvl="3" indent="0">
              <a:buNone/>
            </a:pPr>
            <a:r>
              <a:rPr lang="en-CA" sz="1600" dirty="0" smtClean="0">
                <a:latin typeface="Consolas" panose="020B0609020204030204" pitchFamily="49" charset="0"/>
                <a:cs typeface="Consolas" panose="020B0609020204030204" pitchFamily="49" charset="0"/>
              </a:rPr>
              <a:t>    unsigned int </a:t>
            </a:r>
            <a:r>
              <a:rPr lang="en-CA" sz="1600" dirty="0" err="1" smtClean="0">
                <a:latin typeface="Consolas" panose="020B0609020204030204" pitchFamily="49" charset="0"/>
                <a:cs typeface="Consolas" panose="020B0609020204030204" pitchFamily="49" charset="0"/>
              </a:rPr>
              <a:t>withdrawal_fee</a:t>
            </a:r>
            <a:r>
              <a:rPr lang="en-CA" sz="1600" dirty="0" smtClean="0">
                <a:latin typeface="Consolas" panose="020B0609020204030204" pitchFamily="49" charset="0"/>
                <a:cs typeface="Consolas" panose="020B0609020204030204" pitchFamily="49" charset="0"/>
              </a:rPr>
              <a:t>; // 100 up to 500 </a:t>
            </a:r>
          </a:p>
          <a:p>
            <a:pPr marL="1257300" lvl="3" indent="0">
              <a:buNone/>
            </a:pPr>
            <a:r>
              <a:rPr lang="en-CA" sz="1600" dirty="0" smtClean="0">
                <a:latin typeface="Consolas" panose="020B0609020204030204" pitchFamily="49" charset="0"/>
                <a:cs typeface="Consolas" panose="020B0609020204030204" pitchFamily="49" charset="0"/>
              </a:rPr>
              <a:t>};</a:t>
            </a:r>
            <a:endParaRPr lang="en-CA" sz="1600" dirty="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27379986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Savings accounts</a:t>
            </a:r>
            <a:endParaRPr lang="en-CA" dirty="0"/>
          </a:p>
        </p:txBody>
      </p:sp>
      <p:sp>
        <p:nvSpPr>
          <p:cNvPr id="3" name="Content Placeholder 2"/>
          <p:cNvSpPr>
            <a:spLocks noGrp="1"/>
          </p:cNvSpPr>
          <p:nvPr>
            <p:ph idx="1"/>
          </p:nvPr>
        </p:nvSpPr>
        <p:spPr/>
        <p:txBody>
          <a:bodyPr/>
          <a:lstStyle/>
          <a:p>
            <a:r>
              <a:rPr lang="en-CA" dirty="0" smtClean="0"/>
              <a:t>We can visualize this relationship:</a:t>
            </a:r>
            <a:endParaRPr lang="en-CA" sz="1600" dirty="0">
              <a:latin typeface="Consolas" panose="020B0609020204030204" pitchFamily="49" charset="0"/>
              <a:cs typeface="Consolas" panose="020B0609020204030204" pitchFamily="49" charset="0"/>
            </a:endParaRPr>
          </a:p>
        </p:txBody>
      </p:sp>
      <p:pic>
        <p:nvPicPr>
          <p:cNvPr id="4098" name="Picture 2" descr="C:\Users\dwharder\Desktop\account.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5788" y="2163737"/>
            <a:ext cx="2890837" cy="3065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0853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Chequing accounts</a:t>
            </a:r>
            <a:endParaRPr lang="en-CA" dirty="0"/>
          </a:p>
        </p:txBody>
      </p:sp>
      <p:sp>
        <p:nvSpPr>
          <p:cNvPr id="3" name="Content Placeholder 2"/>
          <p:cNvSpPr>
            <a:spLocks noGrp="1"/>
          </p:cNvSpPr>
          <p:nvPr>
            <p:ph idx="1"/>
          </p:nvPr>
        </p:nvSpPr>
        <p:spPr/>
        <p:txBody>
          <a:bodyPr/>
          <a:lstStyle/>
          <a:p>
            <a:r>
              <a:rPr lang="en-CA" dirty="0" smtClean="0"/>
              <a:t>A chequing account is used for day-to-day spending purposes:</a:t>
            </a:r>
          </a:p>
          <a:p>
            <a:pPr lvl="1"/>
            <a:r>
              <a:rPr lang="en-CA" dirty="0" smtClean="0"/>
              <a:t>The bank allows a limited number of free withdrawals per month</a:t>
            </a:r>
          </a:p>
          <a:p>
            <a:pPr lvl="1"/>
            <a:r>
              <a:rPr lang="en-CA" dirty="0" smtClean="0"/>
              <a:t>Overdraft protection allows the owner to withdraw more money than is available</a:t>
            </a:r>
          </a:p>
          <a:p>
            <a:pPr lvl="1"/>
            <a:endParaRPr lang="en-CA" dirty="0" smtClean="0"/>
          </a:p>
          <a:p>
            <a:r>
              <a:rPr lang="en-CA" dirty="0" smtClean="0"/>
              <a:t>This is reflected in the class:</a:t>
            </a:r>
          </a:p>
          <a:p>
            <a:pPr marL="1257300" lvl="3" indent="0">
              <a:buNone/>
            </a:pPr>
            <a:r>
              <a:rPr lang="en-CA" sz="1600" dirty="0" smtClean="0">
                <a:latin typeface="Consolas" panose="020B0609020204030204" pitchFamily="49" charset="0"/>
                <a:cs typeface="Consolas" panose="020B0609020204030204" pitchFamily="49" charset="0"/>
              </a:rPr>
              <a:t>class </a:t>
            </a:r>
            <a:r>
              <a:rPr lang="en-CA" sz="1600" dirty="0" err="1" smtClean="0">
                <a:latin typeface="Consolas" panose="020B0609020204030204" pitchFamily="49" charset="0"/>
                <a:cs typeface="Consolas" panose="020B0609020204030204" pitchFamily="49" charset="0"/>
              </a:rPr>
              <a:t>Chequing_account</a:t>
            </a:r>
            <a:r>
              <a:rPr lang="en-CA" sz="1600" dirty="0" smtClean="0">
                <a:latin typeface="Consolas" panose="020B0609020204030204" pitchFamily="49" charset="0"/>
                <a:cs typeface="Consolas" panose="020B0609020204030204" pitchFamily="49" charset="0"/>
              </a:rPr>
              <a:t> : public </a:t>
            </a:r>
            <a:r>
              <a:rPr lang="en-CA" sz="1600" dirty="0" err="1" smtClean="0">
                <a:latin typeface="Consolas" panose="020B0609020204030204" pitchFamily="49" charset="0"/>
                <a:cs typeface="Consolas" panose="020B0609020204030204" pitchFamily="49" charset="0"/>
              </a:rPr>
              <a:t>Personal_account</a:t>
            </a:r>
            <a:r>
              <a:rPr lang="en-CA" sz="1600" dirty="0" smtClean="0">
                <a:latin typeface="Consolas" panose="020B0609020204030204" pitchFamily="49" charset="0"/>
                <a:cs typeface="Consolas" panose="020B0609020204030204" pitchFamily="49" charset="0"/>
              </a:rPr>
              <a:t> {</a:t>
            </a:r>
            <a:endParaRPr lang="en-CA" sz="1600" dirty="0">
              <a:latin typeface="Consolas" panose="020B0609020204030204" pitchFamily="49" charset="0"/>
              <a:cs typeface="Consolas" panose="020B0609020204030204" pitchFamily="49" charset="0"/>
            </a:endParaRPr>
          </a:p>
          <a:p>
            <a:pPr marL="1257300" lvl="3" indent="0">
              <a:buNone/>
            </a:pPr>
            <a:r>
              <a:rPr lang="en-CA" sz="1600" dirty="0" smtClean="0">
                <a:latin typeface="Consolas" panose="020B0609020204030204" pitchFamily="49" charset="0"/>
                <a:cs typeface="Consolas" panose="020B0609020204030204" pitchFamily="49" charset="0"/>
              </a:rPr>
              <a:t>    // 0 if no overdraft </a:t>
            </a:r>
            <a:r>
              <a:rPr lang="en-CA" sz="1600" dirty="0" err="1" smtClean="0">
                <a:latin typeface="Consolas" panose="020B0609020204030204" pitchFamily="49" charset="0"/>
                <a:cs typeface="Consolas" panose="020B0609020204030204" pitchFamily="49" charset="0"/>
              </a:rPr>
              <a:t>proection</a:t>
            </a:r>
            <a:r>
              <a:rPr lang="en-CA" sz="1600" dirty="0" smtClean="0">
                <a:latin typeface="Consolas" panose="020B0609020204030204" pitchFamily="49" charset="0"/>
                <a:cs typeface="Consolas" panose="020B0609020204030204" pitchFamily="49" charset="0"/>
              </a:rPr>
              <a:t> </a:t>
            </a:r>
          </a:p>
          <a:p>
            <a:pPr marL="1257300" lvl="3" indent="0">
              <a:buNone/>
            </a:pPr>
            <a:r>
              <a:rPr lang="en-CA" sz="1600" dirty="0">
                <a:latin typeface="Consolas" panose="020B0609020204030204" pitchFamily="49" charset="0"/>
                <a:cs typeface="Consolas" panose="020B0609020204030204" pitchFamily="49" charset="0"/>
              </a:rPr>
              <a:t>    unsigned int </a:t>
            </a:r>
            <a:r>
              <a:rPr lang="en-CA" sz="1600" dirty="0" err="1">
                <a:latin typeface="Consolas" panose="020B0609020204030204" pitchFamily="49" charset="0"/>
                <a:cs typeface="Consolas" panose="020B0609020204030204" pitchFamily="49" charset="0"/>
              </a:rPr>
              <a:t>withdrawal_count</a:t>
            </a:r>
            <a:r>
              <a:rPr lang="en-CA" sz="1600" dirty="0">
                <a:latin typeface="Consolas" panose="020B0609020204030204" pitchFamily="49" charset="0"/>
                <a:cs typeface="Consolas" panose="020B0609020204030204" pitchFamily="49" charset="0"/>
              </a:rPr>
              <a:t>;</a:t>
            </a:r>
          </a:p>
          <a:p>
            <a:pPr marL="1257300" lvl="3" indent="0">
              <a:buNone/>
            </a:pPr>
            <a:r>
              <a:rPr lang="en-CA" sz="1600" dirty="0" smtClean="0">
                <a:latin typeface="Consolas" panose="020B0609020204030204" pitchFamily="49" charset="0"/>
                <a:cs typeface="Consolas" panose="020B0609020204030204" pitchFamily="49" charset="0"/>
              </a:rPr>
              <a:t>    unsigned int </a:t>
            </a:r>
            <a:r>
              <a:rPr lang="en-CA" sz="1600" dirty="0" err="1" smtClean="0">
                <a:latin typeface="Consolas" panose="020B0609020204030204" pitchFamily="49" charset="0"/>
                <a:cs typeface="Consolas" panose="020B0609020204030204" pitchFamily="49" charset="0"/>
              </a:rPr>
              <a:t>overdraft_protection_amount</a:t>
            </a:r>
            <a:r>
              <a:rPr lang="en-CA" sz="1600" dirty="0" smtClean="0">
                <a:latin typeface="Consolas" panose="020B0609020204030204" pitchFamily="49" charset="0"/>
                <a:cs typeface="Consolas" panose="020B0609020204030204" pitchFamily="49" charset="0"/>
              </a:rPr>
              <a:t>;</a:t>
            </a:r>
          </a:p>
          <a:p>
            <a:pPr marL="1257300" lvl="3" indent="0">
              <a:buNone/>
            </a:pPr>
            <a:r>
              <a:rPr lang="en-CA" sz="1600" dirty="0" smtClean="0">
                <a:latin typeface="Consolas" panose="020B0609020204030204" pitchFamily="49" charset="0"/>
                <a:cs typeface="Consolas" panose="020B0609020204030204" pitchFamily="49" charset="0"/>
              </a:rPr>
              <a:t>    unsigned int </a:t>
            </a:r>
            <a:r>
              <a:rPr lang="en-CA" sz="1600" dirty="0" err="1" smtClean="0">
                <a:latin typeface="Consolas" panose="020B0609020204030204" pitchFamily="49" charset="0"/>
                <a:cs typeface="Consolas" panose="020B0609020204030204" pitchFamily="49" charset="0"/>
              </a:rPr>
              <a:t>overdraft_fee</a:t>
            </a:r>
            <a:r>
              <a:rPr lang="en-CA" sz="1600" dirty="0" smtClean="0">
                <a:latin typeface="Consolas" panose="020B0609020204030204" pitchFamily="49" charset="0"/>
                <a:cs typeface="Consolas" panose="020B0609020204030204" pitchFamily="49" charset="0"/>
              </a:rPr>
              <a:t>;  // Usually $1</a:t>
            </a:r>
          </a:p>
          <a:p>
            <a:pPr marL="1257300" lvl="3" indent="0">
              <a:buNone/>
            </a:pPr>
            <a:r>
              <a:rPr lang="en-CA" sz="1600" dirty="0" smtClean="0">
                <a:latin typeface="Consolas" panose="020B0609020204030204" pitchFamily="49" charset="0"/>
                <a:cs typeface="Consolas" panose="020B0609020204030204" pitchFamily="49" charset="0"/>
              </a:rPr>
              <a:t>};</a:t>
            </a:r>
            <a:endParaRPr lang="en-CA" sz="1600" dirty="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24612082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Chequing accounts</a:t>
            </a:r>
            <a:endParaRPr lang="en-CA" dirty="0"/>
          </a:p>
        </p:txBody>
      </p:sp>
      <p:sp>
        <p:nvSpPr>
          <p:cNvPr id="3" name="Content Placeholder 2"/>
          <p:cNvSpPr>
            <a:spLocks noGrp="1"/>
          </p:cNvSpPr>
          <p:nvPr>
            <p:ph idx="1"/>
          </p:nvPr>
        </p:nvSpPr>
        <p:spPr/>
        <p:txBody>
          <a:bodyPr/>
          <a:lstStyle/>
          <a:p>
            <a:r>
              <a:rPr lang="en-CA" dirty="0" smtClean="0"/>
              <a:t>Again, we can view this visually:</a:t>
            </a:r>
          </a:p>
        </p:txBody>
      </p:sp>
      <p:pic>
        <p:nvPicPr>
          <p:cNvPr id="5122" name="Picture 2" descr="C:\Users\dwharder\Desktop\account.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5788" y="2161703"/>
            <a:ext cx="2890837" cy="3211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1406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Managed accounts</a:t>
            </a:r>
            <a:endParaRPr lang="en-CA" dirty="0"/>
          </a:p>
        </p:txBody>
      </p:sp>
      <p:sp>
        <p:nvSpPr>
          <p:cNvPr id="3" name="Content Placeholder 2"/>
          <p:cNvSpPr>
            <a:spLocks noGrp="1"/>
          </p:cNvSpPr>
          <p:nvPr>
            <p:ph idx="1"/>
          </p:nvPr>
        </p:nvSpPr>
        <p:spPr/>
        <p:txBody>
          <a:bodyPr/>
          <a:lstStyle/>
          <a:p>
            <a:r>
              <a:rPr lang="en-CA" dirty="0" smtClean="0"/>
              <a:t>Finally, managed accounts:</a:t>
            </a:r>
          </a:p>
          <a:p>
            <a:pPr lvl="1"/>
            <a:r>
              <a:rPr lang="en-CA" dirty="0" smtClean="0"/>
              <a:t>Have an account manager (bank employee) assigned to it</a:t>
            </a:r>
          </a:p>
          <a:p>
            <a:pPr lvl="2"/>
            <a:r>
              <a:rPr lang="en-CA" dirty="0" smtClean="0"/>
              <a:t>This individual pays bills, monitors the account, etc.</a:t>
            </a:r>
          </a:p>
          <a:p>
            <a:pPr lvl="1"/>
            <a:r>
              <a:rPr lang="en-CA" dirty="0" smtClean="0"/>
              <a:t>Has an annual fee of at least $5000</a:t>
            </a:r>
          </a:p>
          <a:p>
            <a:pPr lvl="1"/>
            <a:r>
              <a:rPr lang="en-CA" dirty="0" smtClean="0"/>
              <a:t>Has interest</a:t>
            </a:r>
          </a:p>
          <a:p>
            <a:pPr lvl="1"/>
            <a:r>
              <a:rPr lang="en-CA" dirty="0" smtClean="0"/>
              <a:t>May have overdraft protection</a:t>
            </a:r>
          </a:p>
          <a:p>
            <a:pPr lvl="1"/>
            <a:endParaRPr lang="en-CA" dirty="0" smtClean="0"/>
          </a:p>
          <a:p>
            <a:r>
              <a:rPr lang="en-CA" dirty="0" smtClean="0"/>
              <a:t>All this is reflected in the class:</a:t>
            </a:r>
          </a:p>
          <a:p>
            <a:pPr marL="1257300" lvl="3" indent="0">
              <a:buNone/>
            </a:pPr>
            <a:r>
              <a:rPr lang="en-CA" sz="1600" dirty="0" smtClean="0">
                <a:latin typeface="Consolas" panose="020B0609020204030204" pitchFamily="49" charset="0"/>
                <a:cs typeface="Consolas" panose="020B0609020204030204" pitchFamily="49" charset="0"/>
              </a:rPr>
              <a:t>class </a:t>
            </a:r>
            <a:r>
              <a:rPr lang="en-CA" sz="1600" dirty="0" err="1" smtClean="0">
                <a:latin typeface="Consolas" panose="020B0609020204030204" pitchFamily="49" charset="0"/>
                <a:cs typeface="Consolas" panose="020B0609020204030204" pitchFamily="49" charset="0"/>
              </a:rPr>
              <a:t>Managed_account</a:t>
            </a:r>
            <a:r>
              <a:rPr lang="en-CA" sz="1600" dirty="0" smtClean="0">
                <a:latin typeface="Consolas" panose="020B0609020204030204" pitchFamily="49" charset="0"/>
                <a:cs typeface="Consolas" panose="020B0609020204030204" pitchFamily="49" charset="0"/>
              </a:rPr>
              <a:t> : public </a:t>
            </a:r>
            <a:r>
              <a:rPr lang="en-CA" sz="1600" dirty="0" err="1" smtClean="0">
                <a:latin typeface="Consolas" panose="020B0609020204030204" pitchFamily="49" charset="0"/>
                <a:cs typeface="Consolas" panose="020B0609020204030204" pitchFamily="49" charset="0"/>
              </a:rPr>
              <a:t>Personal_account</a:t>
            </a:r>
            <a:r>
              <a:rPr lang="en-CA" sz="1600" dirty="0" smtClean="0">
                <a:latin typeface="Consolas" panose="020B0609020204030204" pitchFamily="49" charset="0"/>
                <a:cs typeface="Consolas" panose="020B0609020204030204" pitchFamily="49" charset="0"/>
              </a:rPr>
              <a:t> {</a:t>
            </a:r>
          </a:p>
          <a:p>
            <a:pPr marL="1257300" lvl="3" indent="0">
              <a:buNone/>
            </a:pPr>
            <a:r>
              <a:rPr lang="en-CA" sz="1600" dirty="0">
                <a:latin typeface="Consolas" panose="020B0609020204030204" pitchFamily="49" charset="0"/>
                <a:cs typeface="Consolas" panose="020B0609020204030204" pitchFamily="49" charset="0"/>
              </a:rPr>
              <a:t>    unsigned int </a:t>
            </a:r>
            <a:r>
              <a:rPr lang="en-CA" sz="1600" dirty="0" err="1">
                <a:latin typeface="Consolas" panose="020B0609020204030204" pitchFamily="49" charset="0"/>
                <a:cs typeface="Consolas" panose="020B0609020204030204" pitchFamily="49" charset="0"/>
              </a:rPr>
              <a:t>manager_id</a:t>
            </a:r>
            <a:r>
              <a:rPr lang="en-CA" sz="1600" dirty="0">
                <a:latin typeface="Consolas" panose="020B0609020204030204" pitchFamily="49" charset="0"/>
                <a:cs typeface="Consolas" panose="020B0609020204030204" pitchFamily="49" charset="0"/>
              </a:rPr>
              <a:t>;</a:t>
            </a:r>
          </a:p>
          <a:p>
            <a:pPr marL="1257300" lvl="3" indent="0">
              <a:buNone/>
            </a:pPr>
            <a:r>
              <a:rPr lang="en-CA" sz="1600" dirty="0">
                <a:latin typeface="Consolas" panose="020B0609020204030204" pitchFamily="49" charset="0"/>
                <a:cs typeface="Consolas" panose="020B0609020204030204" pitchFamily="49" charset="0"/>
              </a:rPr>
              <a:t>    unsigned int </a:t>
            </a:r>
            <a:r>
              <a:rPr lang="en-CA" sz="1600" dirty="0" err="1">
                <a:latin typeface="Consolas" panose="020B0609020204030204" pitchFamily="49" charset="0"/>
                <a:cs typeface="Consolas" panose="020B0609020204030204" pitchFamily="49" charset="0"/>
              </a:rPr>
              <a:t>overdraft_protection_amount</a:t>
            </a:r>
            <a:r>
              <a:rPr lang="en-CA" sz="1600" dirty="0">
                <a:latin typeface="Consolas" panose="020B0609020204030204" pitchFamily="49" charset="0"/>
                <a:cs typeface="Consolas" panose="020B0609020204030204" pitchFamily="49" charset="0"/>
              </a:rPr>
              <a:t>;</a:t>
            </a:r>
          </a:p>
          <a:p>
            <a:pPr marL="1257300" lvl="3" indent="0">
              <a:buNone/>
            </a:pPr>
            <a:r>
              <a:rPr lang="en-CA" sz="1600" dirty="0">
                <a:latin typeface="Consolas" panose="020B0609020204030204" pitchFamily="49" charset="0"/>
                <a:cs typeface="Consolas" panose="020B0609020204030204" pitchFamily="49" charset="0"/>
              </a:rPr>
              <a:t>    unsigned int </a:t>
            </a:r>
            <a:r>
              <a:rPr lang="en-CA" sz="1600" dirty="0" err="1">
                <a:latin typeface="Consolas" panose="020B0609020204030204" pitchFamily="49" charset="0"/>
                <a:cs typeface="Consolas" panose="020B0609020204030204" pitchFamily="49" charset="0"/>
              </a:rPr>
              <a:t>overdraft_fee</a:t>
            </a:r>
            <a:r>
              <a:rPr lang="en-CA" sz="1600" dirty="0">
                <a:latin typeface="Consolas" panose="020B0609020204030204" pitchFamily="49" charset="0"/>
                <a:cs typeface="Consolas" panose="020B0609020204030204" pitchFamily="49" charset="0"/>
              </a:rPr>
              <a:t>;</a:t>
            </a:r>
          </a:p>
          <a:p>
            <a:pPr marL="1257300" lvl="3" indent="0">
              <a:buNone/>
            </a:pPr>
            <a:r>
              <a:rPr lang="en-CA" sz="1600" dirty="0">
                <a:latin typeface="Consolas" panose="020B0609020204030204" pitchFamily="49" charset="0"/>
                <a:cs typeface="Consolas" panose="020B0609020204030204" pitchFamily="49" charset="0"/>
              </a:rPr>
              <a:t>    unsigned int </a:t>
            </a:r>
            <a:r>
              <a:rPr lang="en-CA" sz="1600" dirty="0" err="1">
                <a:latin typeface="Consolas" panose="020B0609020204030204" pitchFamily="49" charset="0"/>
                <a:cs typeface="Consolas" panose="020B0609020204030204" pitchFamily="49" charset="0"/>
              </a:rPr>
              <a:t>interest_rate</a:t>
            </a:r>
            <a:r>
              <a:rPr lang="en-CA" sz="1600" dirty="0">
                <a:latin typeface="Consolas" panose="020B0609020204030204" pitchFamily="49" charset="0"/>
                <a:cs typeface="Consolas" panose="020B0609020204030204" pitchFamily="49" charset="0"/>
              </a:rPr>
              <a:t>; // percent interest * 100</a:t>
            </a:r>
          </a:p>
          <a:p>
            <a:pPr marL="1257300" lvl="3" indent="0">
              <a:buNone/>
            </a:pPr>
            <a:r>
              <a:rPr lang="en-CA" sz="1600" dirty="0" smtClean="0">
                <a:latin typeface="Consolas" panose="020B0609020204030204" pitchFamily="49" charset="0"/>
                <a:cs typeface="Consolas" panose="020B0609020204030204" pitchFamily="49" charset="0"/>
              </a:rPr>
              <a:t>    unsigned int </a:t>
            </a:r>
            <a:r>
              <a:rPr lang="en-CA" sz="1600" dirty="0" err="1" smtClean="0">
                <a:latin typeface="Consolas" panose="020B0609020204030204" pitchFamily="49" charset="0"/>
                <a:cs typeface="Consolas" panose="020B0609020204030204" pitchFamily="49" charset="0"/>
              </a:rPr>
              <a:t>annual_fee</a:t>
            </a:r>
            <a:r>
              <a:rPr lang="en-CA" sz="1600" dirty="0" smtClean="0">
                <a:latin typeface="Consolas" panose="020B0609020204030204" pitchFamily="49" charset="0"/>
                <a:cs typeface="Consolas" panose="020B0609020204030204" pitchFamily="49" charset="0"/>
              </a:rPr>
              <a:t>;    // 500000 and up</a:t>
            </a:r>
          </a:p>
          <a:p>
            <a:pPr marL="1257300" lvl="3" indent="0">
              <a:buNone/>
            </a:pPr>
            <a:r>
              <a:rPr lang="en-CA" sz="1600" dirty="0" smtClean="0">
                <a:latin typeface="Consolas" panose="020B0609020204030204" pitchFamily="49" charset="0"/>
                <a:cs typeface="Consolas" panose="020B0609020204030204" pitchFamily="49" charset="0"/>
              </a:rPr>
              <a:t>};</a:t>
            </a:r>
            <a:endParaRPr lang="en-CA" sz="1600" dirty="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13971987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Managed accounts</a:t>
            </a:r>
            <a:endParaRPr lang="en-CA" dirty="0"/>
          </a:p>
        </p:txBody>
      </p:sp>
      <p:sp>
        <p:nvSpPr>
          <p:cNvPr id="3" name="Content Placeholder 2"/>
          <p:cNvSpPr>
            <a:spLocks noGrp="1"/>
          </p:cNvSpPr>
          <p:nvPr>
            <p:ph idx="1"/>
          </p:nvPr>
        </p:nvSpPr>
        <p:spPr/>
        <p:txBody>
          <a:bodyPr/>
          <a:lstStyle/>
          <a:p>
            <a:r>
              <a:rPr lang="en-CA" dirty="0" smtClean="0"/>
              <a:t>Again, we can view this visually:</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125848" y="2165514"/>
            <a:ext cx="2890716" cy="3533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60647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Business accounts</a:t>
            </a:r>
            <a:endParaRPr lang="en-CA" dirty="0"/>
          </a:p>
        </p:txBody>
      </p:sp>
      <p:sp>
        <p:nvSpPr>
          <p:cNvPr id="3" name="Content Placeholder 2"/>
          <p:cNvSpPr>
            <a:spLocks noGrp="1"/>
          </p:cNvSpPr>
          <p:nvPr>
            <p:ph idx="1"/>
          </p:nvPr>
        </p:nvSpPr>
        <p:spPr>
          <a:xfrm>
            <a:off x="457200" y="1600200"/>
            <a:ext cx="8147248" cy="4525963"/>
          </a:xfrm>
        </p:spPr>
        <p:txBody>
          <a:bodyPr/>
          <a:lstStyle/>
          <a:p>
            <a:r>
              <a:rPr lang="en-CA" dirty="0" smtClean="0"/>
              <a:t>A business account may be either a:</a:t>
            </a:r>
          </a:p>
          <a:p>
            <a:pPr lvl="1"/>
            <a:r>
              <a:rPr lang="en-CA" dirty="0" smtClean="0"/>
              <a:t>Small business account</a:t>
            </a:r>
          </a:p>
          <a:p>
            <a:pPr lvl="1"/>
            <a:r>
              <a:rPr lang="en-CA" dirty="0" smtClean="0"/>
              <a:t>Commercial account</a:t>
            </a:r>
          </a:p>
        </p:txBody>
      </p:sp>
    </p:spTree>
    <p:extLst>
      <p:ext uri="{BB962C8B-B14F-4D97-AF65-F5344CB8AC3E}">
        <p14:creationId xmlns:p14="http://schemas.microsoft.com/office/powerpoint/2010/main" val="24702148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Small business accounts</a:t>
            </a:r>
            <a:endParaRPr lang="en-CA" dirty="0"/>
          </a:p>
        </p:txBody>
      </p:sp>
      <p:sp>
        <p:nvSpPr>
          <p:cNvPr id="3" name="Content Placeholder 2"/>
          <p:cNvSpPr>
            <a:spLocks noGrp="1"/>
          </p:cNvSpPr>
          <p:nvPr>
            <p:ph idx="1"/>
          </p:nvPr>
        </p:nvSpPr>
        <p:spPr>
          <a:xfrm>
            <a:off x="457200" y="1600200"/>
            <a:ext cx="8147248" cy="4525963"/>
          </a:xfrm>
        </p:spPr>
        <p:txBody>
          <a:bodyPr/>
          <a:lstStyle/>
          <a:p>
            <a:r>
              <a:rPr lang="en-CA" dirty="0" smtClean="0"/>
              <a:t>A small business account is:</a:t>
            </a:r>
          </a:p>
          <a:p>
            <a:pPr lvl="1"/>
            <a:r>
              <a:rPr lang="en-CA" dirty="0" smtClean="0"/>
              <a:t>Managed by the owner</a:t>
            </a:r>
          </a:p>
          <a:p>
            <a:pPr lvl="1"/>
            <a:r>
              <a:rPr lang="en-CA" dirty="0" smtClean="0"/>
              <a:t>Is only regularly monitored for fraudulent or illegal activity if the account is flagged</a:t>
            </a:r>
          </a:p>
          <a:p>
            <a:pPr lvl="2"/>
            <a:r>
              <a:rPr lang="en-CA" dirty="0" smtClean="0"/>
              <a:t>All accounts are required to be sporadically monitored by law</a:t>
            </a:r>
          </a:p>
          <a:p>
            <a:pPr lvl="2"/>
            <a:endParaRPr lang="en-CA" dirty="0"/>
          </a:p>
          <a:p>
            <a:r>
              <a:rPr lang="en-CA" dirty="0" smtClean="0"/>
              <a:t>These properties are reflected in the class:</a:t>
            </a:r>
          </a:p>
          <a:p>
            <a:pPr marL="1257300" lvl="3" indent="0">
              <a:buNone/>
            </a:pPr>
            <a:r>
              <a:rPr lang="en-CA" sz="1600" dirty="0" smtClean="0">
                <a:latin typeface="Consolas" panose="020B0609020204030204" pitchFamily="49" charset="0"/>
                <a:cs typeface="Consolas" panose="020B0609020204030204" pitchFamily="49" charset="0"/>
              </a:rPr>
              <a:t>class </a:t>
            </a:r>
            <a:r>
              <a:rPr lang="en-CA" sz="1600" dirty="0" err="1" smtClean="0">
                <a:latin typeface="Consolas" panose="020B0609020204030204" pitchFamily="49" charset="0"/>
                <a:cs typeface="Consolas" panose="020B0609020204030204" pitchFamily="49" charset="0"/>
              </a:rPr>
              <a:t>Small_business_account</a:t>
            </a:r>
            <a:r>
              <a:rPr lang="en-CA" sz="1600" dirty="0" smtClean="0">
                <a:latin typeface="Consolas" panose="020B0609020204030204" pitchFamily="49" charset="0"/>
                <a:cs typeface="Consolas" panose="020B0609020204030204" pitchFamily="49" charset="0"/>
              </a:rPr>
              <a:t> : public </a:t>
            </a:r>
            <a:r>
              <a:rPr lang="en-CA" sz="1600" dirty="0" err="1" smtClean="0">
                <a:latin typeface="Consolas" panose="020B0609020204030204" pitchFamily="49" charset="0"/>
                <a:cs typeface="Consolas" panose="020B0609020204030204" pitchFamily="49" charset="0"/>
              </a:rPr>
              <a:t>Business_account</a:t>
            </a:r>
            <a:r>
              <a:rPr lang="en-CA" sz="1600" dirty="0" smtClean="0">
                <a:latin typeface="Consolas" panose="020B0609020204030204" pitchFamily="49" charset="0"/>
                <a:cs typeface="Consolas" panose="020B0609020204030204" pitchFamily="49" charset="0"/>
              </a:rPr>
              <a:t> {</a:t>
            </a:r>
          </a:p>
          <a:p>
            <a:pPr marL="1257300" lvl="3" indent="0">
              <a:buNone/>
            </a:pPr>
            <a:r>
              <a:rPr lang="en-CA" sz="1600" dirty="0" smtClean="0">
                <a:latin typeface="Consolas" panose="020B0609020204030204" pitchFamily="49" charset="0"/>
                <a:cs typeface="Consolas" panose="020B0609020204030204" pitchFamily="49" charset="0"/>
              </a:rPr>
              <a:t>    bool </a:t>
            </a:r>
            <a:r>
              <a:rPr lang="en-CA" sz="1600" dirty="0" err="1" smtClean="0">
                <a:latin typeface="Consolas" panose="020B0609020204030204" pitchFamily="49" charset="0"/>
                <a:cs typeface="Consolas" panose="020B0609020204030204" pitchFamily="49" charset="0"/>
              </a:rPr>
              <a:t>is_monitored</a:t>
            </a:r>
            <a:r>
              <a:rPr lang="en-CA" sz="1600" dirty="0" smtClean="0">
                <a:latin typeface="Consolas" panose="020B0609020204030204" pitchFamily="49" charset="0"/>
                <a:cs typeface="Consolas" panose="020B0609020204030204" pitchFamily="49" charset="0"/>
              </a:rPr>
              <a:t>;</a:t>
            </a:r>
          </a:p>
          <a:p>
            <a:pPr marL="1257300" lvl="3" indent="0">
              <a:buNone/>
            </a:pPr>
            <a:r>
              <a:rPr lang="en-CA" sz="1600" dirty="0" smtClean="0">
                <a:latin typeface="Consolas" panose="020B0609020204030204" pitchFamily="49" charset="0"/>
                <a:cs typeface="Consolas" panose="020B0609020204030204" pitchFamily="49" charset="0"/>
              </a:rPr>
              <a:t>};</a:t>
            </a:r>
          </a:p>
          <a:p>
            <a:pPr marL="1257300" lvl="3" indent="0">
              <a:buNone/>
            </a:pPr>
            <a:endParaRPr lang="en-CA" dirty="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1525581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Commercial accounts</a:t>
            </a:r>
            <a:endParaRPr lang="en-CA" dirty="0"/>
          </a:p>
        </p:txBody>
      </p:sp>
      <p:sp>
        <p:nvSpPr>
          <p:cNvPr id="3" name="Content Placeholder 2"/>
          <p:cNvSpPr>
            <a:spLocks noGrp="1"/>
          </p:cNvSpPr>
          <p:nvPr>
            <p:ph idx="1"/>
          </p:nvPr>
        </p:nvSpPr>
        <p:spPr>
          <a:xfrm>
            <a:off x="457200" y="1600200"/>
            <a:ext cx="8147248" cy="4525963"/>
          </a:xfrm>
        </p:spPr>
        <p:txBody>
          <a:bodyPr/>
          <a:lstStyle/>
          <a:p>
            <a:r>
              <a:rPr lang="en-CA" dirty="0" smtClean="0"/>
              <a:t>A commercial account is</a:t>
            </a:r>
          </a:p>
          <a:p>
            <a:pPr lvl="1"/>
            <a:r>
              <a:rPr lang="en-CA" dirty="0" smtClean="0"/>
              <a:t>Always monitored for compliance</a:t>
            </a:r>
          </a:p>
          <a:p>
            <a:pPr lvl="1"/>
            <a:r>
              <a:rPr lang="en-CA" dirty="0" smtClean="0"/>
              <a:t>Is assigned an account manager (bank employee)</a:t>
            </a:r>
          </a:p>
          <a:p>
            <a:pPr lvl="2"/>
            <a:endParaRPr lang="en-CA" dirty="0"/>
          </a:p>
          <a:p>
            <a:r>
              <a:rPr lang="en-CA" dirty="0" smtClean="0"/>
              <a:t>These properties are reflected in the class:</a:t>
            </a:r>
          </a:p>
          <a:p>
            <a:pPr marL="1257300" lvl="3" indent="0">
              <a:buNone/>
            </a:pPr>
            <a:r>
              <a:rPr lang="en-CA" sz="1600" dirty="0" smtClean="0">
                <a:latin typeface="Consolas" panose="020B0609020204030204" pitchFamily="49" charset="0"/>
                <a:cs typeface="Consolas" panose="020B0609020204030204" pitchFamily="49" charset="0"/>
              </a:rPr>
              <a:t>class </a:t>
            </a:r>
            <a:r>
              <a:rPr lang="en-CA" sz="1600" dirty="0" err="1" smtClean="0">
                <a:latin typeface="Consolas" panose="020B0609020204030204" pitchFamily="49" charset="0"/>
                <a:cs typeface="Consolas" panose="020B0609020204030204" pitchFamily="49" charset="0"/>
              </a:rPr>
              <a:t>Commerical_account</a:t>
            </a:r>
            <a:r>
              <a:rPr lang="en-CA" sz="1600" dirty="0" smtClean="0">
                <a:latin typeface="Consolas" panose="020B0609020204030204" pitchFamily="49" charset="0"/>
                <a:cs typeface="Consolas" panose="020B0609020204030204" pitchFamily="49" charset="0"/>
              </a:rPr>
              <a:t>: public </a:t>
            </a:r>
            <a:r>
              <a:rPr lang="en-CA" sz="1600" dirty="0" err="1" smtClean="0">
                <a:latin typeface="Consolas" panose="020B0609020204030204" pitchFamily="49" charset="0"/>
                <a:cs typeface="Consolas" panose="020B0609020204030204" pitchFamily="49" charset="0"/>
              </a:rPr>
              <a:t>Business_account</a:t>
            </a:r>
            <a:r>
              <a:rPr lang="en-CA" sz="1600" dirty="0" smtClean="0">
                <a:latin typeface="Consolas" panose="020B0609020204030204" pitchFamily="49" charset="0"/>
                <a:cs typeface="Consolas" panose="020B0609020204030204" pitchFamily="49" charset="0"/>
              </a:rPr>
              <a:t> {</a:t>
            </a:r>
          </a:p>
          <a:p>
            <a:pPr marL="1257300" lvl="3" indent="0">
              <a:buNone/>
            </a:pPr>
            <a:r>
              <a:rPr lang="en-CA" sz="1600" dirty="0" smtClean="0">
                <a:latin typeface="Consolas" panose="020B0609020204030204" pitchFamily="49" charset="0"/>
                <a:cs typeface="Consolas" panose="020B0609020204030204" pitchFamily="49" charset="0"/>
              </a:rPr>
              <a:t>    // Always monitored for compliance</a:t>
            </a:r>
          </a:p>
          <a:p>
            <a:pPr marL="1257300" lvl="3" indent="0">
              <a:buNone/>
            </a:pPr>
            <a:r>
              <a:rPr lang="en-CA" sz="1600" dirty="0" smtClean="0">
                <a:latin typeface="Consolas" panose="020B0609020204030204" pitchFamily="49" charset="0"/>
                <a:cs typeface="Consolas" panose="020B0609020204030204" pitchFamily="49" charset="0"/>
              </a:rPr>
              <a:t>    unsigned int </a:t>
            </a:r>
            <a:r>
              <a:rPr lang="en-CA" sz="1600" dirty="0" err="1" smtClean="0">
                <a:latin typeface="Consolas" panose="020B0609020204030204" pitchFamily="49" charset="0"/>
                <a:cs typeface="Consolas" panose="020B0609020204030204" pitchFamily="49" charset="0"/>
              </a:rPr>
              <a:t>manager_id</a:t>
            </a:r>
            <a:r>
              <a:rPr lang="en-CA" sz="1600" dirty="0" smtClean="0">
                <a:latin typeface="Consolas" panose="020B0609020204030204" pitchFamily="49" charset="0"/>
                <a:cs typeface="Consolas" panose="020B0609020204030204" pitchFamily="49" charset="0"/>
              </a:rPr>
              <a:t>;  // Assigned manager ID</a:t>
            </a:r>
          </a:p>
          <a:p>
            <a:pPr marL="1257300" lvl="3" indent="0">
              <a:buNone/>
            </a:pPr>
            <a:r>
              <a:rPr lang="en-CA" sz="1600" dirty="0" smtClean="0">
                <a:latin typeface="Consolas" panose="020B0609020204030204" pitchFamily="49" charset="0"/>
                <a:cs typeface="Consolas" panose="020B0609020204030204" pitchFamily="49" charset="0"/>
              </a:rPr>
              <a:t>};</a:t>
            </a:r>
          </a:p>
        </p:txBody>
      </p:sp>
    </p:spTree>
    <p:extLst>
      <p:ext uri="{BB962C8B-B14F-4D97-AF65-F5344CB8AC3E}">
        <p14:creationId xmlns:p14="http://schemas.microsoft.com/office/powerpoint/2010/main" val="3499608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Inheritance</a:t>
            </a:r>
            <a:endParaRPr lang="en-CA" dirty="0"/>
          </a:p>
        </p:txBody>
      </p:sp>
      <p:sp>
        <p:nvSpPr>
          <p:cNvPr id="3" name="Content Placeholder 2"/>
          <p:cNvSpPr>
            <a:spLocks noGrp="1"/>
          </p:cNvSpPr>
          <p:nvPr>
            <p:ph idx="1"/>
          </p:nvPr>
        </p:nvSpPr>
        <p:spPr>
          <a:xfrm>
            <a:off x="457200" y="1600200"/>
            <a:ext cx="8075240" cy="4525963"/>
          </a:xfrm>
        </p:spPr>
        <p:txBody>
          <a:bodyPr/>
          <a:lstStyle/>
          <a:p>
            <a:r>
              <a:rPr lang="en-CA" dirty="0" smtClean="0"/>
              <a:t>Every graphical object has characteristics:</a:t>
            </a:r>
          </a:p>
          <a:p>
            <a:pPr lvl="1"/>
            <a:r>
              <a:rPr lang="en-CA" dirty="0" smtClean="0"/>
              <a:t>Some characteristics are common</a:t>
            </a:r>
          </a:p>
          <a:p>
            <a:pPr lvl="2"/>
            <a:r>
              <a:rPr lang="en-CA" dirty="0"/>
              <a:t>Center</a:t>
            </a:r>
          </a:p>
          <a:p>
            <a:pPr lvl="2"/>
            <a:r>
              <a:rPr lang="en-CA" dirty="0" smtClean="0"/>
              <a:t>Angle of rotation (0-360 degrees)</a:t>
            </a:r>
          </a:p>
          <a:p>
            <a:pPr lvl="2"/>
            <a:r>
              <a:rPr lang="en-CA" dirty="0" smtClean="0"/>
              <a:t>Fill color</a:t>
            </a:r>
          </a:p>
          <a:p>
            <a:pPr lvl="2"/>
            <a:r>
              <a:rPr lang="en-CA" dirty="0" smtClean="0"/>
              <a:t>Outline color</a:t>
            </a:r>
          </a:p>
          <a:p>
            <a:pPr lvl="1"/>
            <a:r>
              <a:rPr lang="en-CA" dirty="0" smtClean="0"/>
              <a:t>Others are specific to each object</a:t>
            </a:r>
          </a:p>
          <a:p>
            <a:pPr lvl="2"/>
            <a:r>
              <a:rPr lang="en-CA" dirty="0" smtClean="0"/>
              <a:t>The width and height of a rectangle</a:t>
            </a:r>
          </a:p>
          <a:p>
            <a:pPr lvl="2"/>
            <a:r>
              <a:rPr lang="en-CA" dirty="0" smtClean="0"/>
              <a:t>The eccentricity of an ellipse</a:t>
            </a:r>
          </a:p>
          <a:p>
            <a:pPr lvl="2"/>
            <a:r>
              <a:rPr lang="en-CA" dirty="0" smtClean="0"/>
              <a:t>The typeface of a text object as well as the font size and style</a:t>
            </a:r>
          </a:p>
          <a:p>
            <a:pPr lvl="2"/>
            <a:r>
              <a:rPr lang="en-CA" dirty="0" smtClean="0"/>
              <a:t>The number of edges of a polygon</a:t>
            </a:r>
          </a:p>
          <a:p>
            <a:pPr lvl="2"/>
            <a:r>
              <a:rPr lang="en-CA" dirty="0" smtClean="0"/>
              <a:t>The number of points of a star</a:t>
            </a:r>
          </a:p>
          <a:p>
            <a:pPr lvl="2"/>
            <a:r>
              <a:rPr lang="en-CA" dirty="0" smtClean="0"/>
              <a:t>The end-points of the curve</a:t>
            </a:r>
          </a:p>
          <a:p>
            <a:pPr lvl="2"/>
            <a:r>
              <a:rPr lang="en-CA" dirty="0" smtClean="0"/>
              <a:t>Type of image</a:t>
            </a:r>
          </a:p>
        </p:txBody>
      </p:sp>
    </p:spTree>
    <p:extLst>
      <p:ext uri="{BB962C8B-B14F-4D97-AF65-F5344CB8AC3E}">
        <p14:creationId xmlns:p14="http://schemas.microsoft.com/office/powerpoint/2010/main" val="17176508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Business accounts</a:t>
            </a:r>
            <a:endParaRPr lang="en-CA" dirty="0"/>
          </a:p>
        </p:txBody>
      </p:sp>
      <p:sp>
        <p:nvSpPr>
          <p:cNvPr id="3" name="Content Placeholder 2"/>
          <p:cNvSpPr>
            <a:spLocks noGrp="1"/>
          </p:cNvSpPr>
          <p:nvPr>
            <p:ph idx="1"/>
          </p:nvPr>
        </p:nvSpPr>
        <p:spPr>
          <a:xfrm>
            <a:off x="457200" y="1600200"/>
            <a:ext cx="8147248" cy="4525963"/>
          </a:xfrm>
        </p:spPr>
        <p:txBody>
          <a:bodyPr/>
          <a:lstStyle/>
          <a:p>
            <a:r>
              <a:rPr lang="en-CA" dirty="0" smtClean="0"/>
              <a:t>We can view these classes as graphically:</a:t>
            </a:r>
            <a:endParaRPr lang="en-CA" sz="1600" dirty="0" smtClean="0">
              <a:latin typeface="Consolas" panose="020B0609020204030204" pitchFamily="49" charset="0"/>
              <a:cs typeface="Consolas" panose="020B0609020204030204" pitchFamily="49" charset="0"/>
            </a:endParaRPr>
          </a:p>
        </p:txBody>
      </p:sp>
      <p:pic>
        <p:nvPicPr>
          <p:cNvPr id="8194" name="Picture 2" descr="C:\Users\dwharder\Desktop\account.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25" y="2132856"/>
            <a:ext cx="6126163" cy="3570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96550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Bank accounts</a:t>
            </a:r>
            <a:endParaRPr lang="en-CA" dirty="0"/>
          </a:p>
        </p:txBody>
      </p:sp>
      <p:sp>
        <p:nvSpPr>
          <p:cNvPr id="3" name="Content Placeholder 2"/>
          <p:cNvSpPr>
            <a:spLocks noGrp="1"/>
          </p:cNvSpPr>
          <p:nvPr>
            <p:ph idx="1"/>
          </p:nvPr>
        </p:nvSpPr>
        <p:spPr>
          <a:xfrm>
            <a:off x="457200" y="1600200"/>
            <a:ext cx="8507288" cy="4525963"/>
          </a:xfrm>
        </p:spPr>
        <p:txBody>
          <a:bodyPr/>
          <a:lstStyle/>
          <a:p>
            <a:r>
              <a:rPr lang="en-CA" dirty="0" smtClean="0"/>
              <a:t>We can visualize all the relationships here:</a:t>
            </a:r>
          </a:p>
          <a:p>
            <a:endParaRPr lang="en-CA" dirty="0">
              <a:latin typeface="Consolas" panose="020B0609020204030204" pitchFamily="49" charset="0"/>
              <a:cs typeface="Consolas" panose="020B0609020204030204" pitchFamily="49" charset="0"/>
            </a:endParaRPr>
          </a:p>
          <a:p>
            <a:endParaRPr lang="en-CA" dirty="0" smtClean="0">
              <a:latin typeface="Consolas" panose="020B0609020204030204" pitchFamily="49" charset="0"/>
              <a:cs typeface="Consolas" panose="020B0609020204030204" pitchFamily="49" charset="0"/>
            </a:endParaRPr>
          </a:p>
          <a:p>
            <a:endParaRPr lang="en-CA" dirty="0">
              <a:latin typeface="Consolas" panose="020B0609020204030204" pitchFamily="49" charset="0"/>
              <a:cs typeface="Consolas" panose="020B0609020204030204" pitchFamily="49" charset="0"/>
            </a:endParaRPr>
          </a:p>
          <a:p>
            <a:endParaRPr lang="en-CA" dirty="0" smtClean="0">
              <a:latin typeface="Consolas" panose="020B0609020204030204" pitchFamily="49" charset="0"/>
              <a:cs typeface="Consolas" panose="020B0609020204030204" pitchFamily="49" charset="0"/>
            </a:endParaRPr>
          </a:p>
          <a:p>
            <a:endParaRPr lang="en-CA" dirty="0">
              <a:latin typeface="Consolas" panose="020B0609020204030204" pitchFamily="49" charset="0"/>
              <a:cs typeface="Consolas" panose="020B0609020204030204" pitchFamily="49" charset="0"/>
            </a:endParaRPr>
          </a:p>
          <a:p>
            <a:endParaRPr lang="en-CA" dirty="0" smtClean="0">
              <a:latin typeface="Consolas" panose="020B0609020204030204" pitchFamily="49" charset="0"/>
              <a:cs typeface="Consolas" panose="020B0609020204030204" pitchFamily="49" charset="0"/>
            </a:endParaRPr>
          </a:p>
          <a:p>
            <a:endParaRPr lang="en-CA" dirty="0">
              <a:latin typeface="Consolas" panose="020B0609020204030204" pitchFamily="49" charset="0"/>
              <a:cs typeface="Consolas" panose="020B0609020204030204" pitchFamily="49" charset="0"/>
            </a:endParaRPr>
          </a:p>
          <a:p>
            <a:endParaRPr lang="en-CA" dirty="0" smtClean="0">
              <a:latin typeface="Consolas" panose="020B0609020204030204" pitchFamily="49" charset="0"/>
              <a:cs typeface="Consolas" panose="020B0609020204030204" pitchFamily="49" charset="0"/>
            </a:endParaRPr>
          </a:p>
          <a:p>
            <a:endParaRPr lang="en-CA" dirty="0">
              <a:latin typeface="Consolas" panose="020B0609020204030204" pitchFamily="49" charset="0"/>
              <a:cs typeface="Consolas" panose="020B0609020204030204" pitchFamily="49" charset="0"/>
            </a:endParaRPr>
          </a:p>
          <a:p>
            <a:pPr lvl="1"/>
            <a:r>
              <a:rPr lang="en-CA" dirty="0" smtClean="0">
                <a:cs typeface="Consolas" panose="020B0609020204030204" pitchFamily="49" charset="0"/>
              </a:rPr>
              <a:t>Both business and personal accounts are accounts</a:t>
            </a:r>
          </a:p>
          <a:p>
            <a:pPr lvl="1"/>
            <a:r>
              <a:rPr lang="en-CA" dirty="0" smtClean="0">
                <a:cs typeface="Consolas" panose="020B0609020204030204" pitchFamily="49" charset="0"/>
              </a:rPr>
              <a:t>A savings account is both a personal account and an account</a:t>
            </a:r>
          </a:p>
          <a:p>
            <a:pPr lvl="1"/>
            <a:r>
              <a:rPr lang="en-CA" dirty="0" smtClean="0">
                <a:cs typeface="Consolas" panose="020B0609020204030204" pitchFamily="49" charset="0"/>
              </a:rPr>
              <a:t>A commercial account is both a business account and an account</a:t>
            </a:r>
          </a:p>
          <a:p>
            <a:endParaRPr lang="en-CA" dirty="0">
              <a:cs typeface="Consolas" panose="020B0609020204030204" pitchFamily="49"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7268" y="2204864"/>
            <a:ext cx="9032553" cy="2568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9798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Member functions</a:t>
            </a:r>
            <a:endParaRPr lang="en-CA" dirty="0"/>
          </a:p>
        </p:txBody>
      </p:sp>
      <p:sp>
        <p:nvSpPr>
          <p:cNvPr id="3" name="Content Placeholder 2"/>
          <p:cNvSpPr>
            <a:spLocks noGrp="1"/>
          </p:cNvSpPr>
          <p:nvPr>
            <p:ph idx="1"/>
          </p:nvPr>
        </p:nvSpPr>
        <p:spPr>
          <a:xfrm>
            <a:off x="457200" y="1600200"/>
            <a:ext cx="8579296" cy="4525963"/>
          </a:xfrm>
        </p:spPr>
        <p:txBody>
          <a:bodyPr/>
          <a:lstStyle/>
          <a:p>
            <a:r>
              <a:rPr lang="en-CA" dirty="0" smtClean="0"/>
              <a:t>We can now implement the member functions at the top level:</a:t>
            </a:r>
          </a:p>
          <a:p>
            <a:pPr marL="1257300" lvl="3" indent="0">
              <a:buNone/>
            </a:pPr>
            <a:r>
              <a:rPr lang="en-CA" sz="1400" dirty="0" smtClean="0">
                <a:latin typeface="Consolas" panose="020B0609020204030204" pitchFamily="49" charset="0"/>
                <a:cs typeface="Consolas" panose="020B0609020204030204" pitchFamily="49" charset="0"/>
              </a:rPr>
              <a:t>int Account::</a:t>
            </a:r>
            <a:r>
              <a:rPr lang="en-CA" sz="1400" dirty="0" err="1" smtClean="0">
                <a:latin typeface="Consolas" panose="020B0609020204030204" pitchFamily="49" charset="0"/>
                <a:cs typeface="Consolas" panose="020B0609020204030204" pitchFamily="49" charset="0"/>
              </a:rPr>
              <a:t>get_balance</a:t>
            </a:r>
            <a:r>
              <a:rPr lang="en-CA" sz="1400" dirty="0" smtClean="0">
                <a:latin typeface="Consolas" panose="020B0609020204030204" pitchFamily="49" charset="0"/>
                <a:cs typeface="Consolas" panose="020B0609020204030204" pitchFamily="49" charset="0"/>
              </a:rPr>
              <a:t>() const {</a:t>
            </a:r>
          </a:p>
          <a:p>
            <a:pPr marL="1257300" lvl="3" indent="0">
              <a:buNone/>
            </a:pPr>
            <a:r>
              <a:rPr lang="en-CA" sz="1400" dirty="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   return balance;</a:t>
            </a:r>
          </a:p>
          <a:p>
            <a:pPr marL="1257300" lvl="3" indent="0">
              <a:buNone/>
            </a:pPr>
            <a:r>
              <a:rPr lang="en-CA" sz="1400" dirty="0" smtClean="0">
                <a:latin typeface="Consolas" panose="020B0609020204030204" pitchFamily="49" charset="0"/>
                <a:cs typeface="Consolas" panose="020B0609020204030204" pitchFamily="49" charset="0"/>
              </a:rPr>
              <a:t>}</a:t>
            </a:r>
          </a:p>
        </p:txBody>
      </p:sp>
    </p:spTree>
    <p:extLst>
      <p:ext uri="{BB962C8B-B14F-4D97-AF65-F5344CB8AC3E}">
        <p14:creationId xmlns:p14="http://schemas.microsoft.com/office/powerpoint/2010/main" val="12323912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Deposit</a:t>
            </a:r>
            <a:endParaRPr lang="en-CA" dirty="0"/>
          </a:p>
        </p:txBody>
      </p:sp>
      <p:sp>
        <p:nvSpPr>
          <p:cNvPr id="3" name="Content Placeholder 2"/>
          <p:cNvSpPr>
            <a:spLocks noGrp="1"/>
          </p:cNvSpPr>
          <p:nvPr>
            <p:ph idx="1"/>
          </p:nvPr>
        </p:nvSpPr>
        <p:spPr>
          <a:xfrm>
            <a:off x="457200" y="1600200"/>
            <a:ext cx="8579296" cy="4525963"/>
          </a:xfrm>
        </p:spPr>
        <p:txBody>
          <a:bodyPr/>
          <a:lstStyle/>
          <a:p>
            <a:r>
              <a:rPr lang="en-CA" dirty="0" smtClean="0"/>
              <a:t>The deposit function is straight-forward</a:t>
            </a:r>
          </a:p>
          <a:p>
            <a:pPr lvl="1"/>
            <a:r>
              <a:rPr lang="en-CA" dirty="0" smtClean="0"/>
              <a:t>If the amount is $5000 or more, the deposit must be monitored</a:t>
            </a:r>
          </a:p>
          <a:p>
            <a:pPr marL="1257300" lvl="3" indent="0">
              <a:buNone/>
            </a:pPr>
            <a:r>
              <a:rPr lang="en-CA" sz="1400" dirty="0" smtClean="0">
                <a:latin typeface="Consolas" panose="020B0609020204030204" pitchFamily="49" charset="0"/>
                <a:cs typeface="Consolas" panose="020B0609020204030204" pitchFamily="49" charset="0"/>
              </a:rPr>
              <a:t>void Account::deposit( unsigned int amount ) {</a:t>
            </a:r>
          </a:p>
          <a:p>
            <a:pPr marL="1257300" lvl="3" indent="0">
              <a:buNone/>
            </a:pPr>
            <a:r>
              <a:rPr lang="en-CA" sz="1400" dirty="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   if ( amount &gt;= 500000 ) {</a:t>
            </a:r>
          </a:p>
          <a:p>
            <a:pPr marL="1257300" lvl="3" indent="0">
              <a:buNone/>
            </a:pPr>
            <a:r>
              <a:rPr lang="en-CA" sz="1400" dirty="0" smtClean="0">
                <a:latin typeface="Consolas" panose="020B0609020204030204" pitchFamily="49" charset="0"/>
                <a:cs typeface="Consolas" panose="020B0609020204030204" pitchFamily="49" charset="0"/>
              </a:rPr>
              <a:t>        std::string </a:t>
            </a:r>
            <a:r>
              <a:rPr lang="en-CA" sz="1400" dirty="0" err="1" smtClean="0">
                <a:latin typeface="Consolas" panose="020B0609020204030204" pitchFamily="49" charset="0"/>
                <a:cs typeface="Consolas" panose="020B0609020204030204" pitchFamily="49" charset="0"/>
              </a:rPr>
              <a:t>sql_command</a:t>
            </a:r>
            <a:r>
              <a:rPr lang="en-CA" sz="1400" dirty="0" smtClean="0">
                <a:latin typeface="Consolas" panose="020B0609020204030204" pitchFamily="49" charset="0"/>
                <a:cs typeface="Consolas" panose="020B0609020204030204" pitchFamily="49" charset="0"/>
              </a:rPr>
              <a:t>{"</a:t>
            </a:r>
            <a:r>
              <a:rPr lang="en-CA" sz="1400" dirty="0">
                <a:latin typeface="Consolas" panose="020B0609020204030204" pitchFamily="49" charset="0"/>
                <a:cs typeface="Consolas" panose="020B0609020204030204" pitchFamily="49" charset="0"/>
              </a:rPr>
              <a:t>INSERT INTO </a:t>
            </a:r>
            <a:r>
              <a:rPr lang="en-CA" sz="1400" dirty="0" err="1" smtClean="0">
                <a:latin typeface="Consolas" panose="020B0609020204030204" pitchFamily="49" charset="0"/>
                <a:cs typeface="Consolas" panose="020B0609020204030204" pitchFamily="49" charset="0"/>
              </a:rPr>
              <a:t>Watchlist</a:t>
            </a:r>
            <a:r>
              <a:rPr lang="en-CA" sz="1400" dirty="0" smtClean="0">
                <a:latin typeface="Consolas" panose="020B0609020204030204" pitchFamily="49" charset="0"/>
                <a:cs typeface="Consolas" panose="020B0609020204030204" pitchFamily="49" charset="0"/>
              </a:rPr>
              <a:t> </a:t>
            </a:r>
            <a:r>
              <a:rPr lang="en-CA" sz="1400" dirty="0">
                <a:latin typeface="Consolas" panose="020B0609020204030204" pitchFamily="49" charset="0"/>
                <a:cs typeface="Consolas" panose="020B0609020204030204" pitchFamily="49" charset="0"/>
              </a:rPr>
              <a:t>VALUES </a:t>
            </a:r>
            <a:r>
              <a:rPr lang="en-CA" sz="1400" dirty="0" smtClean="0">
                <a:latin typeface="Consolas" panose="020B0609020204030204" pitchFamily="49" charset="0"/>
                <a:cs typeface="Consolas" panose="020B0609020204030204" pitchFamily="49" charset="0"/>
              </a:rPr>
              <a:t>(\""};</a:t>
            </a:r>
            <a:endParaRPr lang="en-CA" sz="1400" dirty="0">
              <a:latin typeface="Consolas" panose="020B0609020204030204" pitchFamily="49" charset="0"/>
              <a:cs typeface="Consolas" panose="020B0609020204030204" pitchFamily="49" charset="0"/>
            </a:endParaRPr>
          </a:p>
          <a:p>
            <a:pPr marL="1257300" lvl="3" indent="0">
              <a:buNone/>
            </a:pPr>
            <a:r>
              <a:rPr lang="en-CA" sz="1400" dirty="0" smtClean="0">
                <a:latin typeface="Consolas" panose="020B0609020204030204" pitchFamily="49" charset="0"/>
                <a:cs typeface="Consolas" panose="020B0609020204030204" pitchFamily="49" charset="0"/>
              </a:rPr>
              <a:t>        </a:t>
            </a:r>
            <a:r>
              <a:rPr lang="en-CA" sz="1400" dirty="0" err="1" smtClean="0">
                <a:latin typeface="Consolas" panose="020B0609020204030204" pitchFamily="49" charset="0"/>
                <a:cs typeface="Consolas" panose="020B0609020204030204" pitchFamily="49" charset="0"/>
              </a:rPr>
              <a:t>sql_command</a:t>
            </a:r>
            <a:r>
              <a:rPr lang="en-CA" sz="1400" dirty="0" smtClean="0">
                <a:latin typeface="Consolas" panose="020B0609020204030204" pitchFamily="49" charset="0"/>
                <a:cs typeface="Consolas" panose="020B0609020204030204" pitchFamily="49" charset="0"/>
              </a:rPr>
              <a:t> += </a:t>
            </a:r>
            <a:r>
              <a:rPr lang="en-CA" sz="1400" dirty="0" err="1" smtClean="0">
                <a:latin typeface="Consolas" panose="020B0609020204030204" pitchFamily="49" charset="0"/>
                <a:cs typeface="Consolas" panose="020B0609020204030204" pitchFamily="49" charset="0"/>
              </a:rPr>
              <a:t>account_number</a:t>
            </a:r>
            <a:r>
              <a:rPr lang="en-CA" sz="1400" dirty="0" smtClean="0">
                <a:latin typeface="Consolas" panose="020B0609020204030204" pitchFamily="49" charset="0"/>
                <a:cs typeface="Consolas" panose="020B0609020204030204" pitchFamily="49" charset="0"/>
              </a:rPr>
              <a:t>;</a:t>
            </a:r>
          </a:p>
          <a:p>
            <a:pPr marL="1257300" lvl="3" indent="0">
              <a:buNone/>
            </a:pPr>
            <a:r>
              <a:rPr lang="en-CA" sz="1400" dirty="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       </a:t>
            </a:r>
            <a:r>
              <a:rPr lang="en-CA" sz="1400" dirty="0" err="1" smtClean="0">
                <a:latin typeface="Consolas" panose="020B0609020204030204" pitchFamily="49" charset="0"/>
                <a:cs typeface="Consolas" panose="020B0609020204030204" pitchFamily="49" charset="0"/>
              </a:rPr>
              <a:t>sql_command</a:t>
            </a:r>
            <a:r>
              <a:rPr lang="en-CA" sz="1400" dirty="0" smtClean="0">
                <a:latin typeface="Consolas" panose="020B0609020204030204" pitchFamily="49" charset="0"/>
                <a:cs typeface="Consolas" panose="020B0609020204030204" pitchFamily="49" charset="0"/>
              </a:rPr>
              <a:t> += ",";</a:t>
            </a:r>
          </a:p>
          <a:p>
            <a:pPr marL="1257300" lvl="3" indent="0">
              <a:buNone/>
            </a:pPr>
            <a:r>
              <a:rPr lang="en-CA" sz="1400" dirty="0" smtClean="0">
                <a:latin typeface="Consolas" panose="020B0609020204030204" pitchFamily="49" charset="0"/>
                <a:cs typeface="Consolas" panose="020B0609020204030204" pitchFamily="49" charset="0"/>
              </a:rPr>
              <a:t>        </a:t>
            </a:r>
            <a:r>
              <a:rPr lang="en-CA" sz="1400" dirty="0" err="1" smtClean="0">
                <a:latin typeface="Consolas" panose="020B0609020204030204" pitchFamily="49" charset="0"/>
                <a:cs typeface="Consolas" panose="020B0609020204030204" pitchFamily="49" charset="0"/>
              </a:rPr>
              <a:t>sql_command</a:t>
            </a:r>
            <a:r>
              <a:rPr lang="en-CA" sz="1400" dirty="0" smtClean="0">
                <a:latin typeface="Consolas" panose="020B0609020204030204" pitchFamily="49" charset="0"/>
                <a:cs typeface="Consolas" panose="020B0609020204030204" pitchFamily="49" charset="0"/>
              </a:rPr>
              <a:t> </a:t>
            </a:r>
            <a:r>
              <a:rPr lang="en-CA" sz="1400" dirty="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std::</a:t>
            </a:r>
            <a:r>
              <a:rPr lang="en-CA" sz="1400" dirty="0" err="1" smtClean="0">
                <a:latin typeface="Consolas" panose="020B0609020204030204" pitchFamily="49" charset="0"/>
                <a:cs typeface="Consolas" panose="020B0609020204030204" pitchFamily="49" charset="0"/>
              </a:rPr>
              <a:t>to_string</a:t>
            </a:r>
            <a:r>
              <a:rPr lang="en-CA" sz="1400" dirty="0" smtClean="0">
                <a:latin typeface="Consolas" panose="020B0609020204030204" pitchFamily="49" charset="0"/>
                <a:cs typeface="Consolas" panose="020B0609020204030204" pitchFamily="49" charset="0"/>
              </a:rPr>
              <a:t>( amount );</a:t>
            </a:r>
            <a:endParaRPr lang="en-CA" sz="1400" dirty="0">
              <a:latin typeface="Consolas" panose="020B0609020204030204" pitchFamily="49" charset="0"/>
              <a:cs typeface="Consolas" panose="020B0609020204030204" pitchFamily="49" charset="0"/>
            </a:endParaRPr>
          </a:p>
          <a:p>
            <a:pPr marL="1257300" lvl="3" indent="0">
              <a:buNone/>
            </a:pPr>
            <a:r>
              <a:rPr lang="en-CA" sz="1400" dirty="0" smtClean="0">
                <a:latin typeface="Consolas" panose="020B0609020204030204" pitchFamily="49" charset="0"/>
                <a:cs typeface="Consolas" panose="020B0609020204030204" pitchFamily="49" charset="0"/>
              </a:rPr>
              <a:t>        </a:t>
            </a:r>
            <a:r>
              <a:rPr lang="en-CA" sz="1400" dirty="0" err="1" smtClean="0">
                <a:latin typeface="Consolas" panose="020B0609020204030204" pitchFamily="49" charset="0"/>
                <a:cs typeface="Consolas" panose="020B0609020204030204" pitchFamily="49" charset="0"/>
              </a:rPr>
              <a:t>sql_command</a:t>
            </a:r>
            <a:r>
              <a:rPr lang="en-CA" sz="1400" dirty="0" smtClean="0">
                <a:latin typeface="Consolas" panose="020B0609020204030204" pitchFamily="49" charset="0"/>
                <a:cs typeface="Consolas" panose="020B0609020204030204" pitchFamily="49" charset="0"/>
              </a:rPr>
              <a:t> </a:t>
            </a:r>
            <a:r>
              <a:rPr lang="en-CA" sz="1400" dirty="0">
                <a:latin typeface="Consolas" panose="020B0609020204030204" pitchFamily="49" charset="0"/>
                <a:cs typeface="Consolas" panose="020B0609020204030204" pitchFamily="49" charset="0"/>
              </a:rPr>
              <a:t>+= "\")";</a:t>
            </a:r>
          </a:p>
          <a:p>
            <a:pPr marL="1257300" lvl="3" indent="0">
              <a:buNone/>
            </a:pPr>
            <a:r>
              <a:rPr lang="en-CA" sz="1400" dirty="0" smtClean="0">
                <a:latin typeface="Consolas" panose="020B0609020204030204" pitchFamily="49" charset="0"/>
                <a:cs typeface="Consolas" panose="020B0609020204030204" pitchFamily="49" charset="0"/>
              </a:rPr>
              <a:t>        </a:t>
            </a:r>
            <a:r>
              <a:rPr lang="en-CA" sz="1400" dirty="0" err="1" smtClean="0">
                <a:latin typeface="Consolas" panose="020B0609020204030204" pitchFamily="49" charset="0"/>
                <a:cs typeface="Consolas" panose="020B0609020204030204" pitchFamily="49" charset="0"/>
              </a:rPr>
              <a:t>sql_query</a:t>
            </a:r>
            <a:r>
              <a:rPr lang="en-CA" sz="1400" dirty="0" smtClean="0">
                <a:latin typeface="Consolas" panose="020B0609020204030204" pitchFamily="49" charset="0"/>
                <a:cs typeface="Consolas" panose="020B0609020204030204" pitchFamily="49" charset="0"/>
              </a:rPr>
              <a:t>( SQL_DB, </a:t>
            </a:r>
            <a:r>
              <a:rPr lang="en-CA" sz="1400" dirty="0" err="1" smtClean="0">
                <a:latin typeface="Consolas" panose="020B0609020204030204" pitchFamily="49" charset="0"/>
                <a:cs typeface="Consolas" panose="020B0609020204030204" pitchFamily="49" charset="0"/>
              </a:rPr>
              <a:t>sql_command.c_str</a:t>
            </a:r>
            <a:r>
              <a:rPr lang="en-CA" sz="1400" dirty="0" smtClean="0">
                <a:latin typeface="Consolas" panose="020B0609020204030204" pitchFamily="49" charset="0"/>
                <a:cs typeface="Consolas" panose="020B0609020204030204" pitchFamily="49" charset="0"/>
              </a:rPr>
              <a:t>() );</a:t>
            </a:r>
          </a:p>
          <a:p>
            <a:pPr marL="1257300" lvl="3" indent="0">
              <a:buNone/>
            </a:pPr>
            <a:r>
              <a:rPr lang="en-CA" sz="1400" dirty="0" smtClean="0">
                <a:latin typeface="Consolas" panose="020B0609020204030204" pitchFamily="49" charset="0"/>
                <a:cs typeface="Consolas" panose="020B0609020204030204" pitchFamily="49" charset="0"/>
              </a:rPr>
              <a:t>    } </a:t>
            </a:r>
          </a:p>
          <a:p>
            <a:pPr marL="1257300" lvl="3" indent="0">
              <a:buNone/>
            </a:pPr>
            <a:endParaRPr lang="en-CA" sz="1400" dirty="0" smtClean="0">
              <a:latin typeface="Consolas" panose="020B0609020204030204" pitchFamily="49" charset="0"/>
              <a:cs typeface="Consolas" panose="020B0609020204030204" pitchFamily="49" charset="0"/>
            </a:endParaRPr>
          </a:p>
          <a:p>
            <a:pPr marL="1257300" lvl="3" indent="0">
              <a:buNone/>
            </a:pPr>
            <a:r>
              <a:rPr lang="en-CA" sz="1400" dirty="0" smtClean="0">
                <a:latin typeface="Consolas" panose="020B0609020204030204" pitchFamily="49" charset="0"/>
                <a:cs typeface="Consolas" panose="020B0609020204030204" pitchFamily="49" charset="0"/>
              </a:rPr>
              <a:t>    balance += amount;</a:t>
            </a:r>
          </a:p>
          <a:p>
            <a:pPr marL="1257300" lvl="3" indent="0">
              <a:buNone/>
            </a:pPr>
            <a:r>
              <a:rPr lang="en-CA" sz="1400" dirty="0" smtClean="0">
                <a:latin typeface="Consolas" panose="020B0609020204030204" pitchFamily="49" charset="0"/>
                <a:cs typeface="Consolas" panose="020B0609020204030204" pitchFamily="49" charset="0"/>
              </a:rPr>
              <a:t>}</a:t>
            </a:r>
          </a:p>
        </p:txBody>
      </p:sp>
    </p:spTree>
    <p:extLst>
      <p:ext uri="{BB962C8B-B14F-4D97-AF65-F5344CB8AC3E}">
        <p14:creationId xmlns:p14="http://schemas.microsoft.com/office/powerpoint/2010/main" val="4477925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Withdrawals</a:t>
            </a:r>
            <a:endParaRPr lang="en-CA" dirty="0"/>
          </a:p>
        </p:txBody>
      </p:sp>
      <p:sp>
        <p:nvSpPr>
          <p:cNvPr id="3" name="Content Placeholder 2"/>
          <p:cNvSpPr>
            <a:spLocks noGrp="1"/>
          </p:cNvSpPr>
          <p:nvPr>
            <p:ph idx="1"/>
          </p:nvPr>
        </p:nvSpPr>
        <p:spPr>
          <a:xfrm>
            <a:off x="457200" y="1600200"/>
            <a:ext cx="8579296" cy="4525963"/>
          </a:xfrm>
        </p:spPr>
        <p:txBody>
          <a:bodyPr/>
          <a:lstStyle/>
          <a:p>
            <a:r>
              <a:rPr lang="en-CA" dirty="0"/>
              <a:t>The </a:t>
            </a:r>
            <a:r>
              <a:rPr lang="en-CA" dirty="0" smtClean="0"/>
              <a:t>withdrawal member function requires a check:</a:t>
            </a:r>
            <a:endParaRPr lang="en-CA" dirty="0"/>
          </a:p>
          <a:p>
            <a:pPr lvl="1"/>
            <a:r>
              <a:rPr lang="en-CA" dirty="0"/>
              <a:t>If the amount is $5000 or more, the deposit must be monitored</a:t>
            </a:r>
          </a:p>
          <a:p>
            <a:pPr marL="1257300" lvl="3" indent="0">
              <a:buNone/>
            </a:pPr>
            <a:r>
              <a:rPr lang="en-CA" sz="1400" dirty="0" smtClean="0">
                <a:latin typeface="Consolas" panose="020B0609020204030204" pitchFamily="49" charset="0"/>
                <a:cs typeface="Consolas" panose="020B0609020204030204" pitchFamily="49" charset="0"/>
              </a:rPr>
              <a:t>bool Account::withdrawal( unsigned int amount ) {</a:t>
            </a:r>
          </a:p>
          <a:p>
            <a:pPr marL="1257300" lvl="3" indent="0">
              <a:buNone/>
            </a:pPr>
            <a:r>
              <a:rPr lang="en-CA" sz="1400" dirty="0" smtClean="0">
                <a:latin typeface="Consolas" panose="020B0609020204030204" pitchFamily="49" charset="0"/>
                <a:cs typeface="Consolas" panose="020B0609020204030204" pitchFamily="49" charset="0"/>
              </a:rPr>
              <a:t>    if ( balance &gt;= amount ) {</a:t>
            </a:r>
          </a:p>
          <a:p>
            <a:pPr marL="1257300" lvl="3" indent="0">
              <a:buNone/>
            </a:pPr>
            <a:r>
              <a:rPr lang="en-CA" sz="1400" dirty="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    if </a:t>
            </a:r>
            <a:r>
              <a:rPr lang="en-CA" sz="1400" dirty="0">
                <a:latin typeface="Consolas" panose="020B0609020204030204" pitchFamily="49" charset="0"/>
                <a:cs typeface="Consolas" panose="020B0609020204030204" pitchFamily="49" charset="0"/>
              </a:rPr>
              <a:t>( amount &gt;= 500000 ) {</a:t>
            </a:r>
          </a:p>
          <a:p>
            <a:pPr marL="1257300" lvl="3" indent="0">
              <a:buNone/>
            </a:pPr>
            <a:r>
              <a:rPr lang="en-CA" sz="1400" dirty="0" smtClean="0">
                <a:latin typeface="Consolas" panose="020B0609020204030204" pitchFamily="49" charset="0"/>
                <a:cs typeface="Consolas" panose="020B0609020204030204" pitchFamily="49" charset="0"/>
              </a:rPr>
              <a:t>            </a:t>
            </a:r>
            <a:r>
              <a:rPr lang="en-CA" sz="1400" dirty="0">
                <a:latin typeface="Consolas" panose="020B0609020204030204" pitchFamily="49" charset="0"/>
                <a:cs typeface="Consolas" panose="020B0609020204030204" pitchFamily="49" charset="0"/>
              </a:rPr>
              <a:t>std::string </a:t>
            </a:r>
            <a:r>
              <a:rPr lang="en-CA" sz="1400" dirty="0" err="1">
                <a:latin typeface="Consolas" panose="020B0609020204030204" pitchFamily="49" charset="0"/>
                <a:cs typeface="Consolas" panose="020B0609020204030204" pitchFamily="49" charset="0"/>
              </a:rPr>
              <a:t>sql_command</a:t>
            </a:r>
            <a:r>
              <a:rPr lang="en-CA" sz="1400" dirty="0">
                <a:latin typeface="Consolas" panose="020B0609020204030204" pitchFamily="49" charset="0"/>
                <a:cs typeface="Consolas" panose="020B0609020204030204" pitchFamily="49" charset="0"/>
              </a:rPr>
              <a:t>{"INSERT INTO </a:t>
            </a:r>
            <a:r>
              <a:rPr lang="en-CA" sz="1400" dirty="0" err="1">
                <a:latin typeface="Consolas" panose="020B0609020204030204" pitchFamily="49" charset="0"/>
                <a:cs typeface="Consolas" panose="020B0609020204030204" pitchFamily="49" charset="0"/>
              </a:rPr>
              <a:t>Watchlist</a:t>
            </a:r>
            <a:r>
              <a:rPr lang="en-CA" sz="1400" dirty="0">
                <a:latin typeface="Consolas" panose="020B0609020204030204" pitchFamily="49" charset="0"/>
                <a:cs typeface="Consolas" panose="020B0609020204030204" pitchFamily="49" charset="0"/>
              </a:rPr>
              <a:t> VALUES </a:t>
            </a:r>
            <a:r>
              <a:rPr lang="en-CA" sz="1400" dirty="0" smtClean="0">
                <a:latin typeface="Consolas" panose="020B0609020204030204" pitchFamily="49" charset="0"/>
                <a:cs typeface="Consolas" panose="020B0609020204030204" pitchFamily="49" charset="0"/>
              </a:rPr>
              <a:t>(\""};</a:t>
            </a:r>
            <a:endParaRPr lang="en-CA" sz="1400" dirty="0">
              <a:latin typeface="Consolas" panose="020B0609020204030204" pitchFamily="49" charset="0"/>
              <a:cs typeface="Consolas" panose="020B0609020204030204" pitchFamily="49" charset="0"/>
            </a:endParaRPr>
          </a:p>
          <a:p>
            <a:pPr marL="1257300" lvl="3" indent="0">
              <a:buNone/>
            </a:pPr>
            <a:r>
              <a:rPr lang="en-CA" sz="1400" dirty="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    </a:t>
            </a:r>
            <a:r>
              <a:rPr lang="en-CA" sz="1400" dirty="0" err="1" smtClean="0">
                <a:latin typeface="Consolas" panose="020B0609020204030204" pitchFamily="49" charset="0"/>
                <a:cs typeface="Consolas" panose="020B0609020204030204" pitchFamily="49" charset="0"/>
              </a:rPr>
              <a:t>sql_command</a:t>
            </a:r>
            <a:r>
              <a:rPr lang="en-CA" sz="1400" dirty="0" smtClean="0">
                <a:latin typeface="Consolas" panose="020B0609020204030204" pitchFamily="49" charset="0"/>
                <a:cs typeface="Consolas" panose="020B0609020204030204" pitchFamily="49" charset="0"/>
              </a:rPr>
              <a:t> </a:t>
            </a:r>
            <a:r>
              <a:rPr lang="en-CA" sz="1400" dirty="0">
                <a:latin typeface="Consolas" panose="020B0609020204030204" pitchFamily="49" charset="0"/>
                <a:cs typeface="Consolas" panose="020B0609020204030204" pitchFamily="49" charset="0"/>
              </a:rPr>
              <a:t>+= </a:t>
            </a:r>
            <a:r>
              <a:rPr lang="en-CA" sz="1400" dirty="0" err="1">
                <a:latin typeface="Consolas" panose="020B0609020204030204" pitchFamily="49" charset="0"/>
                <a:cs typeface="Consolas" panose="020B0609020204030204" pitchFamily="49" charset="0"/>
              </a:rPr>
              <a:t>account_number</a:t>
            </a:r>
            <a:r>
              <a:rPr lang="en-CA" sz="1400" dirty="0">
                <a:latin typeface="Consolas" panose="020B0609020204030204" pitchFamily="49" charset="0"/>
                <a:cs typeface="Consolas" panose="020B0609020204030204" pitchFamily="49" charset="0"/>
              </a:rPr>
              <a:t>;</a:t>
            </a:r>
          </a:p>
          <a:p>
            <a:pPr marL="1257300" lvl="3" indent="0">
              <a:buNone/>
            </a:pPr>
            <a:r>
              <a:rPr lang="en-CA" sz="1400" dirty="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        </a:t>
            </a:r>
            <a:r>
              <a:rPr lang="en-CA" sz="1400" dirty="0" err="1">
                <a:latin typeface="Consolas" panose="020B0609020204030204" pitchFamily="49" charset="0"/>
                <a:cs typeface="Consolas" panose="020B0609020204030204" pitchFamily="49" charset="0"/>
              </a:rPr>
              <a:t>sql_command</a:t>
            </a:r>
            <a:r>
              <a:rPr lang="en-CA" sz="1400" dirty="0">
                <a:latin typeface="Consolas" panose="020B0609020204030204" pitchFamily="49" charset="0"/>
                <a:cs typeface="Consolas" panose="020B0609020204030204" pitchFamily="49" charset="0"/>
              </a:rPr>
              <a:t> += ",";</a:t>
            </a:r>
          </a:p>
          <a:p>
            <a:pPr marL="1257300" lvl="3" indent="0">
              <a:buNone/>
            </a:pPr>
            <a:r>
              <a:rPr lang="en-CA" sz="1400" dirty="0" smtClean="0">
                <a:latin typeface="Consolas" panose="020B0609020204030204" pitchFamily="49" charset="0"/>
                <a:cs typeface="Consolas" panose="020B0609020204030204" pitchFamily="49" charset="0"/>
              </a:rPr>
              <a:t>            </a:t>
            </a:r>
            <a:r>
              <a:rPr lang="en-CA" sz="1400" dirty="0" err="1">
                <a:latin typeface="Consolas" panose="020B0609020204030204" pitchFamily="49" charset="0"/>
                <a:cs typeface="Consolas" panose="020B0609020204030204" pitchFamily="49" charset="0"/>
              </a:rPr>
              <a:t>sql_command</a:t>
            </a:r>
            <a:r>
              <a:rPr lang="en-CA" sz="1400" dirty="0">
                <a:latin typeface="Consolas" panose="020B0609020204030204" pitchFamily="49" charset="0"/>
                <a:cs typeface="Consolas" panose="020B0609020204030204" pitchFamily="49" charset="0"/>
              </a:rPr>
              <a:t> += std::</a:t>
            </a:r>
            <a:r>
              <a:rPr lang="en-CA" sz="1400" dirty="0" err="1">
                <a:latin typeface="Consolas" panose="020B0609020204030204" pitchFamily="49" charset="0"/>
                <a:cs typeface="Consolas" panose="020B0609020204030204" pitchFamily="49" charset="0"/>
              </a:rPr>
              <a:t>to_string</a:t>
            </a:r>
            <a:r>
              <a:rPr lang="en-CA" sz="1400" dirty="0">
                <a:latin typeface="Consolas" panose="020B0609020204030204" pitchFamily="49" charset="0"/>
                <a:cs typeface="Consolas" panose="020B0609020204030204" pitchFamily="49" charset="0"/>
              </a:rPr>
              <a:t>( amount );</a:t>
            </a:r>
          </a:p>
          <a:p>
            <a:pPr marL="1257300" lvl="3" indent="0">
              <a:buNone/>
            </a:pPr>
            <a:r>
              <a:rPr lang="en-CA" sz="1400" dirty="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    </a:t>
            </a:r>
            <a:r>
              <a:rPr lang="en-CA" sz="1400" dirty="0" err="1" smtClean="0">
                <a:latin typeface="Consolas" panose="020B0609020204030204" pitchFamily="49" charset="0"/>
                <a:cs typeface="Consolas" panose="020B0609020204030204" pitchFamily="49" charset="0"/>
              </a:rPr>
              <a:t>sql_command</a:t>
            </a:r>
            <a:r>
              <a:rPr lang="en-CA" sz="1400" dirty="0" smtClean="0">
                <a:latin typeface="Consolas" panose="020B0609020204030204" pitchFamily="49" charset="0"/>
                <a:cs typeface="Consolas" panose="020B0609020204030204" pitchFamily="49" charset="0"/>
              </a:rPr>
              <a:t> </a:t>
            </a:r>
            <a:r>
              <a:rPr lang="en-CA" sz="1400" dirty="0">
                <a:latin typeface="Consolas" panose="020B0609020204030204" pitchFamily="49" charset="0"/>
                <a:cs typeface="Consolas" panose="020B0609020204030204" pitchFamily="49" charset="0"/>
              </a:rPr>
              <a:t>+= "\")";</a:t>
            </a:r>
          </a:p>
          <a:p>
            <a:pPr marL="1257300" lvl="3" indent="0">
              <a:buNone/>
            </a:pPr>
            <a:r>
              <a:rPr lang="en-CA" sz="1400" dirty="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        </a:t>
            </a:r>
            <a:r>
              <a:rPr lang="en-CA" sz="1400" dirty="0" err="1">
                <a:latin typeface="Consolas" panose="020B0609020204030204" pitchFamily="49" charset="0"/>
                <a:cs typeface="Consolas" panose="020B0609020204030204" pitchFamily="49" charset="0"/>
              </a:rPr>
              <a:t>sql_query</a:t>
            </a:r>
            <a:r>
              <a:rPr lang="en-CA" sz="1400" dirty="0">
                <a:latin typeface="Consolas" panose="020B0609020204030204" pitchFamily="49" charset="0"/>
                <a:cs typeface="Consolas" panose="020B0609020204030204" pitchFamily="49" charset="0"/>
              </a:rPr>
              <a:t>( SQL_DB, </a:t>
            </a:r>
            <a:r>
              <a:rPr lang="en-CA" sz="1400" dirty="0" err="1">
                <a:latin typeface="Consolas" panose="020B0609020204030204" pitchFamily="49" charset="0"/>
                <a:cs typeface="Consolas" panose="020B0609020204030204" pitchFamily="49" charset="0"/>
              </a:rPr>
              <a:t>sql_command.c_str</a:t>
            </a:r>
            <a:r>
              <a:rPr lang="en-CA" sz="1400" dirty="0">
                <a:latin typeface="Consolas" panose="020B0609020204030204" pitchFamily="49" charset="0"/>
                <a:cs typeface="Consolas" panose="020B0609020204030204" pitchFamily="49" charset="0"/>
              </a:rPr>
              <a:t>() );</a:t>
            </a:r>
          </a:p>
          <a:p>
            <a:pPr marL="1257300" lvl="3" indent="0">
              <a:buNone/>
            </a:pPr>
            <a:r>
              <a:rPr lang="en-CA" sz="1400" dirty="0" smtClean="0">
                <a:latin typeface="Consolas" panose="020B0609020204030204" pitchFamily="49" charset="0"/>
                <a:cs typeface="Consolas" panose="020B0609020204030204" pitchFamily="49" charset="0"/>
              </a:rPr>
              <a:t>        </a:t>
            </a:r>
            <a:r>
              <a:rPr lang="en-CA" sz="1400" dirty="0">
                <a:latin typeface="Consolas" panose="020B0609020204030204" pitchFamily="49" charset="0"/>
                <a:cs typeface="Consolas" panose="020B0609020204030204" pitchFamily="49" charset="0"/>
              </a:rPr>
              <a:t>} </a:t>
            </a:r>
          </a:p>
          <a:p>
            <a:pPr marL="1257300" lvl="3" indent="0">
              <a:buNone/>
            </a:pPr>
            <a:endParaRPr lang="en-CA" sz="1400" dirty="0" smtClean="0">
              <a:latin typeface="Consolas" panose="020B0609020204030204" pitchFamily="49" charset="0"/>
              <a:cs typeface="Consolas" panose="020B0609020204030204" pitchFamily="49" charset="0"/>
            </a:endParaRPr>
          </a:p>
          <a:p>
            <a:pPr marL="1257300" lvl="3" indent="0">
              <a:buNone/>
            </a:pPr>
            <a:r>
              <a:rPr lang="en-CA" sz="1400" dirty="0" smtClean="0">
                <a:latin typeface="Consolas" panose="020B0609020204030204" pitchFamily="49" charset="0"/>
                <a:cs typeface="Consolas" panose="020B0609020204030204" pitchFamily="49" charset="0"/>
              </a:rPr>
              <a:t>        balance -= amount;</a:t>
            </a:r>
          </a:p>
          <a:p>
            <a:pPr marL="1257300" lvl="3" indent="0">
              <a:buNone/>
            </a:pPr>
            <a:r>
              <a:rPr lang="en-CA" sz="1400" dirty="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       return true;</a:t>
            </a:r>
          </a:p>
          <a:p>
            <a:pPr marL="1257300" lvl="3" indent="0">
              <a:buNone/>
            </a:pPr>
            <a:r>
              <a:rPr lang="en-CA" sz="1400" dirty="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   } else {</a:t>
            </a:r>
          </a:p>
          <a:p>
            <a:pPr marL="1257300" lvl="3" indent="0">
              <a:buNone/>
            </a:pPr>
            <a:r>
              <a:rPr lang="en-CA" sz="1400" dirty="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       return false;</a:t>
            </a:r>
          </a:p>
          <a:p>
            <a:pPr marL="1257300" lvl="3" indent="0">
              <a:buNone/>
            </a:pPr>
            <a:r>
              <a:rPr lang="en-CA" sz="1400" dirty="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   }</a:t>
            </a:r>
          </a:p>
          <a:p>
            <a:pPr marL="1257300" lvl="3" indent="0">
              <a:buNone/>
            </a:pPr>
            <a:r>
              <a:rPr lang="en-CA" sz="1400" dirty="0" smtClean="0">
                <a:latin typeface="Consolas" panose="020B0609020204030204" pitchFamily="49" charset="0"/>
                <a:cs typeface="Consolas" panose="020B0609020204030204" pitchFamily="49" charset="0"/>
              </a:rPr>
              <a:t>}</a:t>
            </a:r>
          </a:p>
        </p:txBody>
      </p:sp>
    </p:spTree>
    <p:extLst>
      <p:ext uri="{BB962C8B-B14F-4D97-AF65-F5344CB8AC3E}">
        <p14:creationId xmlns:p14="http://schemas.microsoft.com/office/powerpoint/2010/main" val="27792201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Factoring</a:t>
            </a:r>
            <a:endParaRPr lang="en-CA" dirty="0"/>
          </a:p>
        </p:txBody>
      </p:sp>
      <p:sp>
        <p:nvSpPr>
          <p:cNvPr id="3" name="Content Placeholder 2"/>
          <p:cNvSpPr>
            <a:spLocks noGrp="1"/>
          </p:cNvSpPr>
          <p:nvPr>
            <p:ph idx="1"/>
          </p:nvPr>
        </p:nvSpPr>
        <p:spPr>
          <a:xfrm>
            <a:off x="457200" y="1600200"/>
            <a:ext cx="8219256" cy="4525963"/>
          </a:xfrm>
        </p:spPr>
        <p:txBody>
          <a:bodyPr/>
          <a:lstStyle/>
          <a:p>
            <a:r>
              <a:rPr lang="en-CA" dirty="0" smtClean="0"/>
              <a:t>Wait: we did the same thing twice: if the amount was more than $5000, we had to record the transaction</a:t>
            </a:r>
          </a:p>
          <a:p>
            <a:pPr lvl="1"/>
            <a:r>
              <a:rPr lang="en-CA" dirty="0" smtClean="0"/>
              <a:t>Let’s write a function to do that:</a:t>
            </a:r>
          </a:p>
          <a:p>
            <a:pPr marL="1257300" lvl="3" indent="0">
              <a:buNone/>
            </a:pPr>
            <a:r>
              <a:rPr lang="en-CA" sz="1400" dirty="0" smtClean="0">
                <a:latin typeface="Consolas" panose="020B0609020204030204" pitchFamily="49" charset="0"/>
                <a:cs typeface="Consolas" panose="020B0609020204030204" pitchFamily="49" charset="0"/>
              </a:rPr>
              <a:t>void </a:t>
            </a:r>
            <a:r>
              <a:rPr lang="en-CA" sz="1400" dirty="0">
                <a:latin typeface="Consolas" panose="020B0609020204030204" pitchFamily="49" charset="0"/>
                <a:cs typeface="Consolas" panose="020B0609020204030204" pitchFamily="49" charset="0"/>
              </a:rPr>
              <a:t>Account::</a:t>
            </a:r>
            <a:r>
              <a:rPr lang="en-CA" sz="1400" dirty="0" err="1">
                <a:latin typeface="Consolas" panose="020B0609020204030204" pitchFamily="49" charset="0"/>
                <a:cs typeface="Consolas" panose="020B0609020204030204" pitchFamily="49" charset="0"/>
              </a:rPr>
              <a:t>add_to_watchlist</a:t>
            </a:r>
            <a:r>
              <a:rPr lang="en-CA" sz="1400" dirty="0" smtClean="0">
                <a:latin typeface="Consolas" panose="020B0609020204030204" pitchFamily="49" charset="0"/>
                <a:cs typeface="Consolas" panose="020B0609020204030204" pitchFamily="49" charset="0"/>
              </a:rPr>
              <a:t>( unsigned int amount ) {</a:t>
            </a:r>
          </a:p>
          <a:p>
            <a:pPr marL="1257300" lvl="3" indent="0">
              <a:buNone/>
            </a:pPr>
            <a:r>
              <a:rPr lang="en-CA" sz="1400" dirty="0" smtClean="0">
                <a:latin typeface="Consolas" panose="020B0609020204030204" pitchFamily="49" charset="0"/>
                <a:cs typeface="Consolas" panose="020B0609020204030204" pitchFamily="49" charset="0"/>
              </a:rPr>
              <a:t>    std::string </a:t>
            </a:r>
            <a:r>
              <a:rPr lang="en-CA" sz="1400" dirty="0" err="1" smtClean="0">
                <a:latin typeface="Consolas" panose="020B0609020204030204" pitchFamily="49" charset="0"/>
                <a:cs typeface="Consolas" panose="020B0609020204030204" pitchFamily="49" charset="0"/>
              </a:rPr>
              <a:t>sql_command</a:t>
            </a:r>
            <a:r>
              <a:rPr lang="en-CA" sz="1400" dirty="0" smtClean="0">
                <a:latin typeface="Consolas" panose="020B0609020204030204" pitchFamily="49" charset="0"/>
                <a:cs typeface="Consolas" panose="020B0609020204030204" pitchFamily="49" charset="0"/>
              </a:rPr>
              <a:t>{"</a:t>
            </a:r>
            <a:r>
              <a:rPr lang="en-CA" sz="1400" dirty="0">
                <a:latin typeface="Consolas" panose="020B0609020204030204" pitchFamily="49" charset="0"/>
                <a:cs typeface="Consolas" panose="020B0609020204030204" pitchFamily="49" charset="0"/>
              </a:rPr>
              <a:t>INSERT INTO </a:t>
            </a:r>
            <a:r>
              <a:rPr lang="en-CA" sz="1400" dirty="0" err="1" smtClean="0">
                <a:latin typeface="Consolas" panose="020B0609020204030204" pitchFamily="49" charset="0"/>
                <a:cs typeface="Consolas" panose="020B0609020204030204" pitchFamily="49" charset="0"/>
              </a:rPr>
              <a:t>Watchlist</a:t>
            </a:r>
            <a:r>
              <a:rPr lang="en-CA" sz="1400" dirty="0" smtClean="0">
                <a:latin typeface="Consolas" panose="020B0609020204030204" pitchFamily="49" charset="0"/>
                <a:cs typeface="Consolas" panose="020B0609020204030204" pitchFamily="49" charset="0"/>
              </a:rPr>
              <a:t> </a:t>
            </a:r>
            <a:r>
              <a:rPr lang="en-CA" sz="1400" dirty="0">
                <a:latin typeface="Consolas" panose="020B0609020204030204" pitchFamily="49" charset="0"/>
                <a:cs typeface="Consolas" panose="020B0609020204030204" pitchFamily="49" charset="0"/>
              </a:rPr>
              <a:t>VALUES </a:t>
            </a:r>
            <a:r>
              <a:rPr lang="en-CA" sz="1400" dirty="0" smtClean="0">
                <a:latin typeface="Consolas" panose="020B0609020204030204" pitchFamily="49" charset="0"/>
                <a:cs typeface="Consolas" panose="020B0609020204030204" pitchFamily="49" charset="0"/>
              </a:rPr>
              <a:t>(\""};</a:t>
            </a:r>
            <a:endParaRPr lang="en-CA" sz="1400" dirty="0">
              <a:latin typeface="Consolas" panose="020B0609020204030204" pitchFamily="49" charset="0"/>
              <a:cs typeface="Consolas" panose="020B0609020204030204" pitchFamily="49" charset="0"/>
            </a:endParaRPr>
          </a:p>
          <a:p>
            <a:pPr marL="1257300" lvl="3" indent="0">
              <a:buNone/>
            </a:pPr>
            <a:r>
              <a:rPr lang="en-CA" sz="1400" dirty="0" smtClean="0">
                <a:latin typeface="Consolas" panose="020B0609020204030204" pitchFamily="49" charset="0"/>
                <a:cs typeface="Consolas" panose="020B0609020204030204" pitchFamily="49" charset="0"/>
              </a:rPr>
              <a:t>    </a:t>
            </a:r>
            <a:r>
              <a:rPr lang="en-CA" sz="1400" dirty="0" err="1" smtClean="0">
                <a:latin typeface="Consolas" panose="020B0609020204030204" pitchFamily="49" charset="0"/>
                <a:cs typeface="Consolas" panose="020B0609020204030204" pitchFamily="49" charset="0"/>
              </a:rPr>
              <a:t>sql_command</a:t>
            </a:r>
            <a:r>
              <a:rPr lang="en-CA" sz="1400" dirty="0" smtClean="0">
                <a:latin typeface="Consolas" panose="020B0609020204030204" pitchFamily="49" charset="0"/>
                <a:cs typeface="Consolas" panose="020B0609020204030204" pitchFamily="49" charset="0"/>
              </a:rPr>
              <a:t> += </a:t>
            </a:r>
            <a:r>
              <a:rPr lang="en-CA" sz="1400" dirty="0" err="1" smtClean="0">
                <a:latin typeface="Consolas" panose="020B0609020204030204" pitchFamily="49" charset="0"/>
                <a:cs typeface="Consolas" panose="020B0609020204030204" pitchFamily="49" charset="0"/>
              </a:rPr>
              <a:t>account_number</a:t>
            </a:r>
            <a:r>
              <a:rPr lang="en-CA" sz="1400" dirty="0" smtClean="0">
                <a:latin typeface="Consolas" panose="020B0609020204030204" pitchFamily="49" charset="0"/>
                <a:cs typeface="Consolas" panose="020B0609020204030204" pitchFamily="49" charset="0"/>
              </a:rPr>
              <a:t>;</a:t>
            </a:r>
          </a:p>
          <a:p>
            <a:pPr marL="1257300" lvl="3" indent="0">
              <a:buNone/>
            </a:pPr>
            <a:r>
              <a:rPr lang="en-CA" sz="1400" dirty="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   </a:t>
            </a:r>
            <a:r>
              <a:rPr lang="en-CA" sz="1400" dirty="0" err="1" smtClean="0">
                <a:latin typeface="Consolas" panose="020B0609020204030204" pitchFamily="49" charset="0"/>
                <a:cs typeface="Consolas" panose="020B0609020204030204" pitchFamily="49" charset="0"/>
              </a:rPr>
              <a:t>sql_command</a:t>
            </a:r>
            <a:r>
              <a:rPr lang="en-CA" sz="1400" dirty="0" smtClean="0">
                <a:latin typeface="Consolas" panose="020B0609020204030204" pitchFamily="49" charset="0"/>
                <a:cs typeface="Consolas" panose="020B0609020204030204" pitchFamily="49" charset="0"/>
              </a:rPr>
              <a:t> += ",";</a:t>
            </a:r>
          </a:p>
          <a:p>
            <a:pPr marL="1257300" lvl="3" indent="0">
              <a:buNone/>
            </a:pPr>
            <a:r>
              <a:rPr lang="en-CA" sz="1400" dirty="0" smtClean="0">
                <a:latin typeface="Consolas" panose="020B0609020204030204" pitchFamily="49" charset="0"/>
                <a:cs typeface="Consolas" panose="020B0609020204030204" pitchFamily="49" charset="0"/>
              </a:rPr>
              <a:t>    </a:t>
            </a:r>
            <a:r>
              <a:rPr lang="en-CA" sz="1400" dirty="0" err="1" smtClean="0">
                <a:latin typeface="Consolas" panose="020B0609020204030204" pitchFamily="49" charset="0"/>
                <a:cs typeface="Consolas" panose="020B0609020204030204" pitchFamily="49" charset="0"/>
              </a:rPr>
              <a:t>sql_command</a:t>
            </a:r>
            <a:r>
              <a:rPr lang="en-CA" sz="1400" dirty="0" smtClean="0">
                <a:latin typeface="Consolas" panose="020B0609020204030204" pitchFamily="49" charset="0"/>
                <a:cs typeface="Consolas" panose="020B0609020204030204" pitchFamily="49" charset="0"/>
              </a:rPr>
              <a:t> </a:t>
            </a:r>
            <a:r>
              <a:rPr lang="en-CA" sz="1400" dirty="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std::</a:t>
            </a:r>
            <a:r>
              <a:rPr lang="en-CA" sz="1400" dirty="0" err="1" smtClean="0">
                <a:latin typeface="Consolas" panose="020B0609020204030204" pitchFamily="49" charset="0"/>
                <a:cs typeface="Consolas" panose="020B0609020204030204" pitchFamily="49" charset="0"/>
              </a:rPr>
              <a:t>to_string</a:t>
            </a:r>
            <a:r>
              <a:rPr lang="en-CA" sz="1400" dirty="0" smtClean="0">
                <a:latin typeface="Consolas" panose="020B0609020204030204" pitchFamily="49" charset="0"/>
                <a:cs typeface="Consolas" panose="020B0609020204030204" pitchFamily="49" charset="0"/>
              </a:rPr>
              <a:t>( amount );</a:t>
            </a:r>
            <a:endParaRPr lang="en-CA" sz="1400" dirty="0">
              <a:latin typeface="Consolas" panose="020B0609020204030204" pitchFamily="49" charset="0"/>
              <a:cs typeface="Consolas" panose="020B0609020204030204" pitchFamily="49" charset="0"/>
            </a:endParaRPr>
          </a:p>
          <a:p>
            <a:pPr marL="1257300" lvl="3" indent="0">
              <a:buNone/>
            </a:pPr>
            <a:r>
              <a:rPr lang="en-CA" sz="1400" dirty="0" smtClean="0">
                <a:latin typeface="Consolas" panose="020B0609020204030204" pitchFamily="49" charset="0"/>
                <a:cs typeface="Consolas" panose="020B0609020204030204" pitchFamily="49" charset="0"/>
              </a:rPr>
              <a:t>    </a:t>
            </a:r>
            <a:r>
              <a:rPr lang="en-CA" sz="1400" dirty="0" err="1" smtClean="0">
                <a:latin typeface="Consolas" panose="020B0609020204030204" pitchFamily="49" charset="0"/>
                <a:cs typeface="Consolas" panose="020B0609020204030204" pitchFamily="49" charset="0"/>
              </a:rPr>
              <a:t>sql_command</a:t>
            </a:r>
            <a:r>
              <a:rPr lang="en-CA" sz="1400" dirty="0" smtClean="0">
                <a:latin typeface="Consolas" panose="020B0609020204030204" pitchFamily="49" charset="0"/>
                <a:cs typeface="Consolas" panose="020B0609020204030204" pitchFamily="49" charset="0"/>
              </a:rPr>
              <a:t> </a:t>
            </a:r>
            <a:r>
              <a:rPr lang="en-CA" sz="1400" dirty="0">
                <a:latin typeface="Consolas" panose="020B0609020204030204" pitchFamily="49" charset="0"/>
                <a:cs typeface="Consolas" panose="020B0609020204030204" pitchFamily="49" charset="0"/>
              </a:rPr>
              <a:t>+= "\")";</a:t>
            </a:r>
          </a:p>
          <a:p>
            <a:pPr marL="1257300" lvl="3" indent="0">
              <a:buNone/>
            </a:pPr>
            <a:endParaRPr lang="en-CA" sz="1400" dirty="0" smtClean="0">
              <a:latin typeface="Consolas" panose="020B0609020204030204" pitchFamily="49" charset="0"/>
              <a:cs typeface="Consolas" panose="020B0609020204030204" pitchFamily="49" charset="0"/>
            </a:endParaRPr>
          </a:p>
          <a:p>
            <a:pPr marL="1257300" lvl="3" indent="0">
              <a:buNone/>
            </a:pPr>
            <a:r>
              <a:rPr lang="en-CA" sz="1400" dirty="0" smtClean="0">
                <a:latin typeface="Consolas" panose="020B0609020204030204" pitchFamily="49" charset="0"/>
                <a:cs typeface="Consolas" panose="020B0609020204030204" pitchFamily="49" charset="0"/>
              </a:rPr>
              <a:t>    </a:t>
            </a:r>
            <a:r>
              <a:rPr lang="en-CA" sz="1400" dirty="0" err="1" smtClean="0">
                <a:latin typeface="Consolas" panose="020B0609020204030204" pitchFamily="49" charset="0"/>
                <a:cs typeface="Consolas" panose="020B0609020204030204" pitchFamily="49" charset="0"/>
              </a:rPr>
              <a:t>mysql_query</a:t>
            </a:r>
            <a:r>
              <a:rPr lang="en-CA" sz="1400" dirty="0" smtClean="0">
                <a:latin typeface="Consolas" panose="020B0609020204030204" pitchFamily="49" charset="0"/>
                <a:cs typeface="Consolas" panose="020B0609020204030204" pitchFamily="49" charset="0"/>
              </a:rPr>
              <a:t>( SQL_DB, </a:t>
            </a:r>
            <a:r>
              <a:rPr lang="en-CA" sz="1400" dirty="0" err="1" smtClean="0">
                <a:latin typeface="Consolas" panose="020B0609020204030204" pitchFamily="49" charset="0"/>
                <a:cs typeface="Consolas" panose="020B0609020204030204" pitchFamily="49" charset="0"/>
              </a:rPr>
              <a:t>sql_command.c_str</a:t>
            </a:r>
            <a:r>
              <a:rPr lang="en-CA" sz="1400" dirty="0" smtClean="0">
                <a:latin typeface="Consolas" panose="020B0609020204030204" pitchFamily="49" charset="0"/>
                <a:cs typeface="Consolas" panose="020B0609020204030204" pitchFamily="49" charset="0"/>
              </a:rPr>
              <a:t>() );</a:t>
            </a:r>
          </a:p>
          <a:p>
            <a:pPr marL="1257300" lvl="3" indent="0">
              <a:buNone/>
            </a:pPr>
            <a:r>
              <a:rPr lang="en-CA" sz="1400" dirty="0" smtClean="0">
                <a:latin typeface="Consolas" panose="020B0609020204030204" pitchFamily="49" charset="0"/>
                <a:cs typeface="Consolas" panose="020B0609020204030204" pitchFamily="49" charset="0"/>
              </a:rPr>
              <a:t>}</a:t>
            </a:r>
          </a:p>
          <a:p>
            <a:pPr marL="1257300" lvl="3" indent="0">
              <a:buNone/>
            </a:pPr>
            <a:endParaRPr lang="en-CA" sz="1500" dirty="0">
              <a:latin typeface="Consolas" panose="020B0609020204030204" pitchFamily="49" charset="0"/>
              <a:cs typeface="Consolas" panose="020B0609020204030204" pitchFamily="49" charset="0"/>
            </a:endParaRPr>
          </a:p>
          <a:p>
            <a:pPr lvl="1"/>
            <a:r>
              <a:rPr lang="en-CA" dirty="0" smtClean="0">
                <a:solidFill>
                  <a:prstClr val="black"/>
                </a:solidFill>
              </a:rPr>
              <a:t>This would be a private member function</a:t>
            </a:r>
          </a:p>
          <a:p>
            <a:pPr lvl="2"/>
            <a:r>
              <a:rPr lang="en-CA" dirty="0" smtClean="0">
                <a:solidFill>
                  <a:prstClr val="black"/>
                </a:solidFill>
              </a:rPr>
              <a:t>Not everyone can call it</a:t>
            </a:r>
          </a:p>
          <a:p>
            <a:pPr lvl="3"/>
            <a:r>
              <a:rPr lang="en-CA" dirty="0" smtClean="0">
                <a:solidFill>
                  <a:prstClr val="black"/>
                </a:solidFill>
              </a:rPr>
              <a:t>Only member functions inside the class and friends</a:t>
            </a:r>
            <a:endParaRPr lang="en-CA" dirty="0">
              <a:solidFill>
                <a:prstClr val="black"/>
              </a:solidFill>
            </a:endParaRPr>
          </a:p>
          <a:p>
            <a:pPr marL="1257300" lvl="3" indent="0">
              <a:buNone/>
            </a:pPr>
            <a:endParaRPr lang="en-CA" sz="1500" dirty="0" smtClean="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41214070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Factoring</a:t>
            </a:r>
            <a:endParaRPr lang="en-CA" dirty="0"/>
          </a:p>
        </p:txBody>
      </p:sp>
      <p:sp>
        <p:nvSpPr>
          <p:cNvPr id="3" name="Content Placeholder 2"/>
          <p:cNvSpPr>
            <a:spLocks noGrp="1"/>
          </p:cNvSpPr>
          <p:nvPr>
            <p:ph idx="1"/>
          </p:nvPr>
        </p:nvSpPr>
        <p:spPr>
          <a:xfrm>
            <a:off x="457200" y="1600200"/>
            <a:ext cx="8579296" cy="4525963"/>
          </a:xfrm>
        </p:spPr>
        <p:txBody>
          <a:bodyPr/>
          <a:lstStyle/>
          <a:p>
            <a:r>
              <a:rPr lang="en-CA" dirty="0" smtClean="0"/>
              <a:t>This simplifies our code:</a:t>
            </a:r>
          </a:p>
          <a:p>
            <a:pPr marL="1257300" lvl="3" indent="0">
              <a:buNone/>
            </a:pPr>
            <a:r>
              <a:rPr lang="en-CA" sz="1200" dirty="0" smtClean="0">
                <a:latin typeface="Consolas" panose="020B0609020204030204" pitchFamily="49" charset="0"/>
                <a:cs typeface="Consolas" panose="020B0609020204030204" pitchFamily="49" charset="0"/>
              </a:rPr>
              <a:t>void Account::deposit( unsigned int amount ) {</a:t>
            </a:r>
          </a:p>
          <a:p>
            <a:pPr marL="1257300" lvl="3" indent="0">
              <a:buNone/>
            </a:pPr>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   if ( amount &gt;= 500000 ) {</a:t>
            </a:r>
          </a:p>
          <a:p>
            <a:pPr marL="1257300" lvl="3" indent="0">
              <a:buNone/>
            </a:pPr>
            <a:r>
              <a:rPr lang="en-CA" sz="1200" dirty="0" smtClean="0">
                <a:latin typeface="Consolas" panose="020B0609020204030204" pitchFamily="49" charset="0"/>
                <a:cs typeface="Consolas" panose="020B0609020204030204" pitchFamily="49" charset="0"/>
              </a:rPr>
              <a:t>        </a:t>
            </a:r>
            <a:r>
              <a:rPr lang="en-CA" sz="1200" dirty="0" err="1" smtClean="0">
                <a:latin typeface="Consolas" panose="020B0609020204030204" pitchFamily="49" charset="0"/>
                <a:cs typeface="Consolas" panose="020B0609020204030204" pitchFamily="49" charset="0"/>
              </a:rPr>
              <a:t>add_to_watchlist</a:t>
            </a:r>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amount );</a:t>
            </a:r>
          </a:p>
          <a:p>
            <a:pPr marL="1257300" lvl="3" indent="0">
              <a:buNone/>
            </a:pPr>
            <a:r>
              <a:rPr lang="en-CA" sz="1200" dirty="0" smtClean="0">
                <a:latin typeface="Consolas" panose="020B0609020204030204" pitchFamily="49" charset="0"/>
                <a:cs typeface="Consolas" panose="020B0609020204030204" pitchFamily="49" charset="0"/>
              </a:rPr>
              <a:t>    } </a:t>
            </a:r>
          </a:p>
          <a:p>
            <a:pPr marL="1257300" lvl="3" indent="0">
              <a:buNone/>
            </a:pPr>
            <a:endParaRPr lang="en-CA" sz="1200" dirty="0" smtClean="0">
              <a:latin typeface="Consolas" panose="020B0609020204030204" pitchFamily="49" charset="0"/>
              <a:cs typeface="Consolas" panose="020B0609020204030204" pitchFamily="49" charset="0"/>
            </a:endParaRPr>
          </a:p>
          <a:p>
            <a:pPr marL="1257300" lvl="3" indent="0">
              <a:buNone/>
            </a:pPr>
            <a:r>
              <a:rPr lang="en-CA" sz="1200" dirty="0" smtClean="0">
                <a:latin typeface="Consolas" panose="020B0609020204030204" pitchFamily="49" charset="0"/>
                <a:cs typeface="Consolas" panose="020B0609020204030204" pitchFamily="49" charset="0"/>
              </a:rPr>
              <a:t>    balance += amount;</a:t>
            </a:r>
          </a:p>
          <a:p>
            <a:pPr marL="1257300" lvl="3" indent="0">
              <a:buNone/>
            </a:pPr>
            <a:r>
              <a:rPr lang="en-CA" sz="1200" dirty="0" smtClean="0">
                <a:latin typeface="Consolas" panose="020B0609020204030204" pitchFamily="49" charset="0"/>
                <a:cs typeface="Consolas" panose="020B0609020204030204" pitchFamily="49" charset="0"/>
              </a:rPr>
              <a:t>}</a:t>
            </a:r>
          </a:p>
          <a:p>
            <a:pPr marL="1257300" lvl="3" indent="0">
              <a:buNone/>
            </a:pPr>
            <a:endParaRPr lang="en-CA" sz="1200" dirty="0">
              <a:latin typeface="Consolas" panose="020B0609020204030204" pitchFamily="49" charset="0"/>
              <a:cs typeface="Consolas" panose="020B0609020204030204" pitchFamily="49" charset="0"/>
            </a:endParaRPr>
          </a:p>
          <a:p>
            <a:pPr marL="1257300" lvl="3" indent="0">
              <a:buNone/>
            </a:pPr>
            <a:r>
              <a:rPr lang="en-CA" sz="1200" dirty="0">
                <a:latin typeface="Consolas" panose="020B0609020204030204" pitchFamily="49" charset="0"/>
                <a:cs typeface="Consolas" panose="020B0609020204030204" pitchFamily="49" charset="0"/>
              </a:rPr>
              <a:t>bool </a:t>
            </a:r>
            <a:r>
              <a:rPr lang="en-CA" sz="1200" dirty="0" smtClean="0">
                <a:latin typeface="Consolas" panose="020B0609020204030204" pitchFamily="49" charset="0"/>
                <a:cs typeface="Consolas" panose="020B0609020204030204" pitchFamily="49" charset="0"/>
              </a:rPr>
              <a:t>Account::withdrawal</a:t>
            </a:r>
            <a:r>
              <a:rPr lang="en-CA" sz="1200" dirty="0">
                <a:latin typeface="Consolas" panose="020B0609020204030204" pitchFamily="49" charset="0"/>
                <a:cs typeface="Consolas" panose="020B0609020204030204" pitchFamily="49" charset="0"/>
              </a:rPr>
              <a:t>( unsigned int amount ) {</a:t>
            </a:r>
          </a:p>
          <a:p>
            <a:pPr marL="1257300" lvl="3" indent="0">
              <a:buNone/>
            </a:pPr>
            <a:r>
              <a:rPr lang="en-CA" sz="1200" dirty="0" smtClean="0">
                <a:latin typeface="Consolas" panose="020B0609020204030204" pitchFamily="49" charset="0"/>
                <a:cs typeface="Consolas" panose="020B0609020204030204" pitchFamily="49" charset="0"/>
              </a:rPr>
              <a:t>    </a:t>
            </a:r>
            <a:r>
              <a:rPr lang="en-CA" sz="1200" dirty="0">
                <a:latin typeface="Consolas" panose="020B0609020204030204" pitchFamily="49" charset="0"/>
                <a:cs typeface="Consolas" panose="020B0609020204030204" pitchFamily="49" charset="0"/>
              </a:rPr>
              <a:t>if ( balance &gt;= amount ) {</a:t>
            </a:r>
          </a:p>
          <a:p>
            <a:pPr marL="1257300" lvl="3" indent="0">
              <a:buNone/>
            </a:pPr>
            <a:r>
              <a:rPr lang="en-CA" sz="1200" dirty="0" smtClean="0">
                <a:latin typeface="Consolas" panose="020B0609020204030204" pitchFamily="49" charset="0"/>
                <a:cs typeface="Consolas" panose="020B0609020204030204" pitchFamily="49" charset="0"/>
              </a:rPr>
              <a:t>        </a:t>
            </a:r>
            <a:r>
              <a:rPr lang="en-CA" sz="1200" dirty="0">
                <a:latin typeface="Consolas" panose="020B0609020204030204" pitchFamily="49" charset="0"/>
                <a:cs typeface="Consolas" panose="020B0609020204030204" pitchFamily="49" charset="0"/>
              </a:rPr>
              <a:t>if ( amount &gt;= 500000 ) {</a:t>
            </a:r>
          </a:p>
          <a:p>
            <a:pPr marL="1257300" lvl="3" indent="0">
              <a:buNone/>
            </a:pPr>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        </a:t>
            </a:r>
            <a:r>
              <a:rPr lang="en-CA" sz="1200" dirty="0" err="1">
                <a:latin typeface="Consolas" panose="020B0609020204030204" pitchFamily="49" charset="0"/>
                <a:cs typeface="Consolas" panose="020B0609020204030204" pitchFamily="49" charset="0"/>
              </a:rPr>
              <a:t>add_to_watchlist</a:t>
            </a:r>
            <a:r>
              <a:rPr lang="en-CA" sz="1200" dirty="0">
                <a:latin typeface="Consolas" panose="020B0609020204030204" pitchFamily="49" charset="0"/>
                <a:cs typeface="Consolas" panose="020B0609020204030204" pitchFamily="49" charset="0"/>
              </a:rPr>
              <a:t>( amount );</a:t>
            </a:r>
          </a:p>
          <a:p>
            <a:pPr marL="1257300" lvl="3" indent="0">
              <a:buNone/>
            </a:pPr>
            <a:r>
              <a:rPr lang="en-CA" sz="1200" dirty="0" smtClean="0">
                <a:latin typeface="Consolas" panose="020B0609020204030204" pitchFamily="49" charset="0"/>
                <a:cs typeface="Consolas" panose="020B0609020204030204" pitchFamily="49" charset="0"/>
              </a:rPr>
              <a:t>        </a:t>
            </a:r>
            <a:r>
              <a:rPr lang="en-CA" sz="1200" dirty="0">
                <a:latin typeface="Consolas" panose="020B0609020204030204" pitchFamily="49" charset="0"/>
                <a:cs typeface="Consolas" panose="020B0609020204030204" pitchFamily="49" charset="0"/>
              </a:rPr>
              <a:t>} </a:t>
            </a:r>
          </a:p>
          <a:p>
            <a:pPr marL="1257300" lvl="3" indent="0">
              <a:buNone/>
            </a:pPr>
            <a:endParaRPr lang="en-CA" sz="1200" dirty="0">
              <a:latin typeface="Consolas" panose="020B0609020204030204" pitchFamily="49" charset="0"/>
              <a:cs typeface="Consolas" panose="020B0609020204030204" pitchFamily="49" charset="0"/>
            </a:endParaRPr>
          </a:p>
          <a:p>
            <a:pPr marL="1257300" lvl="3" indent="0">
              <a:buNone/>
            </a:pPr>
            <a:r>
              <a:rPr lang="en-CA" sz="1200" dirty="0" smtClean="0">
                <a:latin typeface="Consolas" panose="020B0609020204030204" pitchFamily="49" charset="0"/>
                <a:cs typeface="Consolas" panose="020B0609020204030204" pitchFamily="49" charset="0"/>
              </a:rPr>
              <a:t>        </a:t>
            </a:r>
            <a:r>
              <a:rPr lang="en-CA" sz="1200" dirty="0">
                <a:latin typeface="Consolas" panose="020B0609020204030204" pitchFamily="49" charset="0"/>
                <a:cs typeface="Consolas" panose="020B0609020204030204" pitchFamily="49" charset="0"/>
              </a:rPr>
              <a:t>balance -= amount;</a:t>
            </a:r>
          </a:p>
          <a:p>
            <a:pPr marL="1257300" lvl="3" indent="0">
              <a:buNone/>
            </a:pPr>
            <a:r>
              <a:rPr lang="en-CA" sz="1200" dirty="0">
                <a:latin typeface="Consolas" panose="020B0609020204030204" pitchFamily="49" charset="0"/>
                <a:cs typeface="Consolas" panose="020B0609020204030204" pitchFamily="49" charset="0"/>
              </a:rPr>
              <a:t>        return true;</a:t>
            </a:r>
          </a:p>
          <a:p>
            <a:pPr marL="1257300" lvl="3" indent="0">
              <a:buNone/>
            </a:pPr>
            <a:r>
              <a:rPr lang="en-CA" sz="1200" dirty="0">
                <a:latin typeface="Consolas" panose="020B0609020204030204" pitchFamily="49" charset="0"/>
                <a:cs typeface="Consolas" panose="020B0609020204030204" pitchFamily="49" charset="0"/>
              </a:rPr>
              <a:t>    } else {</a:t>
            </a:r>
          </a:p>
          <a:p>
            <a:pPr marL="1257300" lvl="3" indent="0">
              <a:buNone/>
            </a:pPr>
            <a:r>
              <a:rPr lang="en-CA" sz="1200" dirty="0">
                <a:latin typeface="Consolas" panose="020B0609020204030204" pitchFamily="49" charset="0"/>
                <a:cs typeface="Consolas" panose="020B0609020204030204" pitchFamily="49" charset="0"/>
              </a:rPr>
              <a:t>        return false;</a:t>
            </a:r>
          </a:p>
          <a:p>
            <a:pPr marL="1257300" lvl="3" indent="0">
              <a:buNone/>
            </a:pPr>
            <a:r>
              <a:rPr lang="en-CA" sz="1200" dirty="0">
                <a:latin typeface="Consolas" panose="020B0609020204030204" pitchFamily="49" charset="0"/>
                <a:cs typeface="Consolas" panose="020B0609020204030204" pitchFamily="49" charset="0"/>
              </a:rPr>
              <a:t>    }</a:t>
            </a:r>
          </a:p>
          <a:p>
            <a:pPr marL="1257300" lvl="3" indent="0">
              <a:buNone/>
            </a:pPr>
            <a:r>
              <a:rPr lang="en-CA" sz="1200" dirty="0" smtClean="0">
                <a:latin typeface="Consolas" panose="020B0609020204030204" pitchFamily="49" charset="0"/>
                <a:cs typeface="Consolas" panose="020B0609020204030204" pitchFamily="49" charset="0"/>
              </a:rPr>
              <a:t>}</a:t>
            </a:r>
            <a:endParaRPr lang="en-CA" sz="1200" dirty="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29813066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Overriding member functions</a:t>
            </a:r>
            <a:endParaRPr lang="en-CA" dirty="0"/>
          </a:p>
        </p:txBody>
      </p:sp>
      <p:sp>
        <p:nvSpPr>
          <p:cNvPr id="3" name="Content Placeholder 2"/>
          <p:cNvSpPr>
            <a:spLocks noGrp="1"/>
          </p:cNvSpPr>
          <p:nvPr>
            <p:ph idx="1"/>
          </p:nvPr>
        </p:nvSpPr>
        <p:spPr>
          <a:xfrm>
            <a:off x="457200" y="1600200"/>
            <a:ext cx="8219256" cy="4525963"/>
          </a:xfrm>
        </p:spPr>
        <p:txBody>
          <a:bodyPr/>
          <a:lstStyle/>
          <a:p>
            <a:r>
              <a:rPr lang="en-CA" dirty="0" smtClean="0"/>
              <a:t>A savings account for a withdrawal also incurs a cost:</a:t>
            </a:r>
          </a:p>
          <a:p>
            <a:pPr marL="1257300" lvl="3" indent="0">
              <a:buNone/>
            </a:pPr>
            <a:r>
              <a:rPr lang="en-CA" sz="1200" dirty="0" smtClean="0">
                <a:latin typeface="Consolas" panose="020B0609020204030204" pitchFamily="49" charset="0"/>
                <a:cs typeface="Consolas" panose="020B0609020204030204" pitchFamily="49" charset="0"/>
              </a:rPr>
              <a:t>bool </a:t>
            </a:r>
            <a:r>
              <a:rPr lang="en-CA" sz="1200" dirty="0" err="1" smtClean="0">
                <a:latin typeface="Consolas" panose="020B0609020204030204" pitchFamily="49" charset="0"/>
                <a:cs typeface="Consolas" panose="020B0609020204030204" pitchFamily="49" charset="0"/>
              </a:rPr>
              <a:t>Savings_account</a:t>
            </a:r>
            <a:r>
              <a:rPr lang="en-CA" sz="1200" dirty="0" smtClean="0">
                <a:latin typeface="Consolas" panose="020B0609020204030204" pitchFamily="49" charset="0"/>
                <a:cs typeface="Consolas" panose="020B0609020204030204" pitchFamily="49" charset="0"/>
              </a:rPr>
              <a:t>::withdrawal</a:t>
            </a:r>
            <a:r>
              <a:rPr lang="en-CA" sz="1200" dirty="0">
                <a:latin typeface="Consolas" panose="020B0609020204030204" pitchFamily="49" charset="0"/>
                <a:cs typeface="Consolas" panose="020B0609020204030204" pitchFamily="49" charset="0"/>
              </a:rPr>
              <a:t>( unsigned int amount ) {</a:t>
            </a:r>
          </a:p>
          <a:p>
            <a:pPr marL="1257300" lvl="3" indent="0">
              <a:buNone/>
            </a:pPr>
            <a:r>
              <a:rPr lang="en-CA" sz="1200" dirty="0">
                <a:latin typeface="Consolas" panose="020B0609020204030204" pitchFamily="49" charset="0"/>
                <a:cs typeface="Consolas" panose="020B0609020204030204" pitchFamily="49" charset="0"/>
              </a:rPr>
              <a:t>    if ( </a:t>
            </a:r>
            <a:r>
              <a:rPr lang="en-CA" sz="1200" dirty="0" smtClean="0">
                <a:latin typeface="Consolas" panose="020B0609020204030204" pitchFamily="49" charset="0"/>
                <a:cs typeface="Consolas" panose="020B0609020204030204" pitchFamily="49" charset="0"/>
              </a:rPr>
              <a:t>balance &lt; amount + </a:t>
            </a:r>
            <a:r>
              <a:rPr lang="en-CA" sz="1200" dirty="0" err="1" smtClean="0">
                <a:latin typeface="Consolas" panose="020B0609020204030204" pitchFamily="49" charset="0"/>
                <a:cs typeface="Consolas" panose="020B0609020204030204" pitchFamily="49" charset="0"/>
              </a:rPr>
              <a:t>withdrawal_fee</a:t>
            </a:r>
            <a:r>
              <a:rPr lang="en-CA" sz="1200" dirty="0" smtClean="0">
                <a:latin typeface="Consolas" panose="020B0609020204030204" pitchFamily="49" charset="0"/>
                <a:cs typeface="Consolas" panose="020B0609020204030204" pitchFamily="49" charset="0"/>
              </a:rPr>
              <a:t> </a:t>
            </a:r>
            <a:r>
              <a:rPr lang="en-CA" sz="1200" dirty="0">
                <a:latin typeface="Consolas" panose="020B0609020204030204" pitchFamily="49" charset="0"/>
                <a:cs typeface="Consolas" panose="020B0609020204030204" pitchFamily="49" charset="0"/>
              </a:rPr>
              <a:t>) {</a:t>
            </a:r>
          </a:p>
          <a:p>
            <a:pPr marL="1257300" lvl="3" indent="0">
              <a:buNone/>
            </a:pPr>
            <a:r>
              <a:rPr lang="en-CA" sz="1200" dirty="0" smtClean="0">
                <a:latin typeface="Consolas" panose="020B0609020204030204" pitchFamily="49" charset="0"/>
                <a:cs typeface="Consolas" panose="020B0609020204030204" pitchFamily="49" charset="0"/>
              </a:rPr>
              <a:t>        </a:t>
            </a:r>
            <a:r>
              <a:rPr lang="en-CA" sz="1200" dirty="0">
                <a:latin typeface="Consolas" panose="020B0609020204030204" pitchFamily="49" charset="0"/>
                <a:cs typeface="Consolas" panose="020B0609020204030204" pitchFamily="49" charset="0"/>
              </a:rPr>
              <a:t>return false;</a:t>
            </a:r>
          </a:p>
          <a:p>
            <a:pPr marL="1257300" lvl="3" indent="0">
              <a:buNone/>
            </a:pPr>
            <a:r>
              <a:rPr lang="en-CA" sz="1200" dirty="0">
                <a:latin typeface="Consolas" panose="020B0609020204030204" pitchFamily="49" charset="0"/>
                <a:cs typeface="Consolas" panose="020B0609020204030204" pitchFamily="49" charset="0"/>
              </a:rPr>
              <a:t>    }</a:t>
            </a:r>
          </a:p>
          <a:p>
            <a:pPr marL="1257300" lvl="3" indent="0">
              <a:buNone/>
            </a:pPr>
            <a:endParaRPr lang="en-CA" sz="1200" dirty="0" smtClean="0">
              <a:latin typeface="Consolas" panose="020B0609020204030204" pitchFamily="49" charset="0"/>
              <a:cs typeface="Consolas" panose="020B0609020204030204" pitchFamily="49" charset="0"/>
            </a:endParaRPr>
          </a:p>
          <a:p>
            <a:pPr marL="1257300" lvl="3" indent="0">
              <a:buNone/>
            </a:pPr>
            <a:r>
              <a:rPr lang="en-CA" sz="1200" dirty="0">
                <a:latin typeface="Consolas" panose="020B0609020204030204" pitchFamily="49" charset="0"/>
                <a:cs typeface="Consolas" panose="020B0609020204030204" pitchFamily="49" charset="0"/>
              </a:rPr>
              <a:t>    // This calls Account::withdrawal</a:t>
            </a:r>
            <a:r>
              <a:rPr lang="en-CA" sz="1200" dirty="0" smtClean="0">
                <a:latin typeface="Consolas" panose="020B0609020204030204" pitchFamily="49" charset="0"/>
                <a:cs typeface="Consolas" panose="020B0609020204030204" pitchFamily="49" charset="0"/>
              </a:rPr>
              <a:t>(...)</a:t>
            </a:r>
          </a:p>
          <a:p>
            <a:pPr marL="1257300" lvl="3" indent="0">
              <a:buNone/>
            </a:pPr>
            <a:r>
              <a:rPr lang="en-CA" sz="1200" dirty="0" smtClean="0">
                <a:latin typeface="Consolas" panose="020B0609020204030204" pitchFamily="49" charset="0"/>
                <a:cs typeface="Consolas" panose="020B0609020204030204" pitchFamily="49" charset="0"/>
              </a:rPr>
              <a:t>    </a:t>
            </a:r>
            <a:r>
              <a:rPr lang="en-CA" sz="1200" dirty="0" err="1" smtClean="0">
                <a:latin typeface="Consolas" panose="020B0609020204030204" pitchFamily="49" charset="0"/>
                <a:cs typeface="Consolas" panose="020B0609020204030204" pitchFamily="49" charset="0"/>
              </a:rPr>
              <a:t>Personal_account</a:t>
            </a:r>
            <a:r>
              <a:rPr lang="en-CA" sz="1200" dirty="0" smtClean="0">
                <a:latin typeface="Consolas" panose="020B0609020204030204" pitchFamily="49" charset="0"/>
                <a:cs typeface="Consolas" panose="020B0609020204030204" pitchFamily="49" charset="0"/>
              </a:rPr>
              <a:t>::withdrawal( amount );</a:t>
            </a:r>
          </a:p>
          <a:p>
            <a:pPr marL="1257300" lvl="3" indent="0">
              <a:buNone/>
            </a:pPr>
            <a:endParaRPr lang="en-CA" sz="1200" dirty="0" smtClean="0">
              <a:latin typeface="Consolas" panose="020B0609020204030204" pitchFamily="49" charset="0"/>
              <a:cs typeface="Consolas" panose="020B0609020204030204" pitchFamily="49" charset="0"/>
            </a:endParaRPr>
          </a:p>
          <a:p>
            <a:pPr marL="1257300" lvl="3" indent="0">
              <a:buNone/>
            </a:pPr>
            <a:r>
              <a:rPr lang="en-CA" sz="1200" dirty="0" smtClean="0">
                <a:latin typeface="Consolas" panose="020B0609020204030204" pitchFamily="49" charset="0"/>
                <a:cs typeface="Consolas" panose="020B0609020204030204" pitchFamily="49" charset="0"/>
              </a:rPr>
              <a:t>    balance -= </a:t>
            </a:r>
            <a:r>
              <a:rPr lang="en-CA" sz="1200" dirty="0" err="1" smtClean="0">
                <a:latin typeface="Consolas" panose="020B0609020204030204" pitchFamily="49" charset="0"/>
                <a:cs typeface="Consolas" panose="020B0609020204030204" pitchFamily="49" charset="0"/>
              </a:rPr>
              <a:t>withdrawal_fee</a:t>
            </a:r>
            <a:r>
              <a:rPr lang="en-CA" sz="1200" dirty="0" smtClean="0">
                <a:latin typeface="Consolas" panose="020B0609020204030204" pitchFamily="49" charset="0"/>
                <a:cs typeface="Consolas" panose="020B0609020204030204" pitchFamily="49" charset="0"/>
              </a:rPr>
              <a:t>;</a:t>
            </a:r>
          </a:p>
          <a:p>
            <a:pPr marL="1257300" lvl="3" indent="0">
              <a:buNone/>
            </a:pPr>
            <a:r>
              <a:rPr lang="en-CA" sz="1200" dirty="0" smtClean="0">
                <a:latin typeface="Consolas" panose="020B0609020204030204" pitchFamily="49" charset="0"/>
                <a:cs typeface="Consolas" panose="020B0609020204030204" pitchFamily="49" charset="0"/>
              </a:rPr>
              <a:t>}</a:t>
            </a:r>
          </a:p>
          <a:p>
            <a:pPr marL="1257300" lvl="3" indent="0">
              <a:buNone/>
            </a:pPr>
            <a:endParaRPr lang="en-CA" sz="1200" dirty="0">
              <a:latin typeface="Consolas" panose="020B0609020204030204" pitchFamily="49" charset="0"/>
              <a:cs typeface="Consolas" panose="020B0609020204030204" pitchFamily="49" charset="0"/>
            </a:endParaRPr>
          </a:p>
          <a:p>
            <a:pPr lvl="0"/>
            <a:r>
              <a:rPr lang="en-CA" dirty="0" smtClean="0">
                <a:solidFill>
                  <a:prstClr val="black"/>
                </a:solidFill>
              </a:rPr>
              <a:t>If you make a withdrawal on a savings account, this member function is called, not the Account member function</a:t>
            </a:r>
          </a:p>
          <a:p>
            <a:pPr lvl="1"/>
            <a:r>
              <a:rPr lang="en-CA" dirty="0" smtClean="0">
                <a:solidFill>
                  <a:prstClr val="black"/>
                </a:solidFill>
              </a:rPr>
              <a:t>It is not necessary to call the base class’s function</a:t>
            </a:r>
          </a:p>
          <a:p>
            <a:pPr lvl="2"/>
            <a:r>
              <a:rPr lang="en-CA" dirty="0" smtClean="0">
                <a:solidFill>
                  <a:prstClr val="black"/>
                </a:solidFill>
              </a:rPr>
              <a:t>You can completely rewrite the functionality</a:t>
            </a:r>
          </a:p>
        </p:txBody>
      </p:sp>
    </p:spTree>
    <p:extLst>
      <p:ext uri="{BB962C8B-B14F-4D97-AF65-F5344CB8AC3E}">
        <p14:creationId xmlns:p14="http://schemas.microsoft.com/office/powerpoint/2010/main" val="16507974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Overriding member functions</a:t>
            </a:r>
            <a:endParaRPr lang="en-CA" dirty="0"/>
          </a:p>
        </p:txBody>
      </p:sp>
      <p:sp>
        <p:nvSpPr>
          <p:cNvPr id="3" name="Content Placeholder 2"/>
          <p:cNvSpPr>
            <a:spLocks noGrp="1"/>
          </p:cNvSpPr>
          <p:nvPr>
            <p:ph idx="1"/>
          </p:nvPr>
        </p:nvSpPr>
        <p:spPr>
          <a:xfrm>
            <a:off x="457200" y="1600200"/>
            <a:ext cx="8219256" cy="4525963"/>
          </a:xfrm>
        </p:spPr>
        <p:txBody>
          <a:bodyPr/>
          <a:lstStyle/>
          <a:p>
            <a:r>
              <a:rPr lang="en-CA" dirty="0" smtClean="0"/>
              <a:t>A chequing account for a withdrawal also incurs a cost:</a:t>
            </a:r>
          </a:p>
          <a:p>
            <a:pPr marL="1257300" lvl="3" indent="0">
              <a:buNone/>
            </a:pPr>
            <a:r>
              <a:rPr lang="en-CA" sz="1200" dirty="0" smtClean="0">
                <a:latin typeface="Consolas" panose="020B0609020204030204" pitchFamily="49" charset="0"/>
                <a:cs typeface="Consolas" panose="020B0609020204030204" pitchFamily="49" charset="0"/>
              </a:rPr>
              <a:t>bool </a:t>
            </a:r>
            <a:r>
              <a:rPr lang="en-CA" sz="1200" dirty="0" err="1" smtClean="0">
                <a:latin typeface="Consolas" panose="020B0609020204030204" pitchFamily="49" charset="0"/>
                <a:cs typeface="Consolas" panose="020B0609020204030204" pitchFamily="49" charset="0"/>
              </a:rPr>
              <a:t>Chequing_account</a:t>
            </a:r>
            <a:r>
              <a:rPr lang="en-CA" sz="1200" dirty="0" smtClean="0">
                <a:latin typeface="Consolas" panose="020B0609020204030204" pitchFamily="49" charset="0"/>
                <a:cs typeface="Consolas" panose="020B0609020204030204" pitchFamily="49" charset="0"/>
              </a:rPr>
              <a:t>::withdrawal</a:t>
            </a:r>
            <a:r>
              <a:rPr lang="en-CA" sz="1200" dirty="0">
                <a:latin typeface="Consolas" panose="020B0609020204030204" pitchFamily="49" charset="0"/>
                <a:cs typeface="Consolas" panose="020B0609020204030204" pitchFamily="49" charset="0"/>
              </a:rPr>
              <a:t>( unsigned int amount ) {</a:t>
            </a:r>
          </a:p>
          <a:p>
            <a:pPr marL="1257300" lvl="3" indent="0">
              <a:buNone/>
            </a:pPr>
            <a:r>
              <a:rPr lang="en-CA" sz="1200" dirty="0">
                <a:latin typeface="Consolas" panose="020B0609020204030204" pitchFamily="49" charset="0"/>
                <a:cs typeface="Consolas" panose="020B0609020204030204" pitchFamily="49" charset="0"/>
              </a:rPr>
              <a:t>    if ( </a:t>
            </a:r>
            <a:r>
              <a:rPr lang="en-CA" sz="1200" dirty="0" smtClean="0">
                <a:latin typeface="Consolas" panose="020B0609020204030204" pitchFamily="49" charset="0"/>
                <a:cs typeface="Consolas" panose="020B0609020204030204" pitchFamily="49" charset="0"/>
              </a:rPr>
              <a:t>balance &lt; amount ) {</a:t>
            </a:r>
          </a:p>
          <a:p>
            <a:pPr marL="1257300" lvl="3" indent="0">
              <a:buNone/>
            </a:pPr>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       if ( balance + </a:t>
            </a:r>
            <a:r>
              <a:rPr lang="en-CA" sz="1200" dirty="0" err="1" smtClean="0">
                <a:latin typeface="Consolas" panose="020B0609020204030204" pitchFamily="49" charset="0"/>
                <a:cs typeface="Consolas" panose="020B0609020204030204" pitchFamily="49" charset="0"/>
              </a:rPr>
              <a:t>overdraft_protection_amount</a:t>
            </a:r>
            <a:r>
              <a:rPr lang="en-CA" sz="1200" dirty="0" smtClean="0">
                <a:latin typeface="Consolas" panose="020B0609020204030204" pitchFamily="49" charset="0"/>
                <a:cs typeface="Consolas" panose="020B0609020204030204" pitchFamily="49" charset="0"/>
              </a:rPr>
              <a:t> &lt; amount + </a:t>
            </a:r>
            <a:r>
              <a:rPr lang="en-CA" sz="1200" dirty="0" err="1" smtClean="0">
                <a:latin typeface="Consolas" panose="020B0609020204030204" pitchFamily="49" charset="0"/>
                <a:cs typeface="Consolas" panose="020B0609020204030204" pitchFamily="49" charset="0"/>
              </a:rPr>
              <a:t>overdraft_fee</a:t>
            </a:r>
            <a:r>
              <a:rPr lang="en-CA" sz="1200" dirty="0" smtClean="0">
                <a:latin typeface="Consolas" panose="020B0609020204030204" pitchFamily="49" charset="0"/>
                <a:cs typeface="Consolas" panose="020B0609020204030204" pitchFamily="49" charset="0"/>
              </a:rPr>
              <a:t> ) {</a:t>
            </a:r>
            <a:endParaRPr lang="en-CA" sz="1200" dirty="0">
              <a:latin typeface="Consolas" panose="020B0609020204030204" pitchFamily="49" charset="0"/>
              <a:cs typeface="Consolas" panose="020B0609020204030204" pitchFamily="49" charset="0"/>
            </a:endParaRPr>
          </a:p>
          <a:p>
            <a:pPr marL="1257300" lvl="3" indent="0">
              <a:buNone/>
            </a:pPr>
            <a:r>
              <a:rPr lang="en-CA" sz="1200" dirty="0" smtClean="0">
                <a:latin typeface="Consolas" panose="020B0609020204030204" pitchFamily="49" charset="0"/>
                <a:cs typeface="Consolas" panose="020B0609020204030204" pitchFamily="49" charset="0"/>
              </a:rPr>
              <a:t>            </a:t>
            </a:r>
            <a:r>
              <a:rPr lang="en-CA" sz="1200" dirty="0">
                <a:latin typeface="Consolas" panose="020B0609020204030204" pitchFamily="49" charset="0"/>
                <a:cs typeface="Consolas" panose="020B0609020204030204" pitchFamily="49" charset="0"/>
              </a:rPr>
              <a:t>return false</a:t>
            </a:r>
            <a:r>
              <a:rPr lang="en-CA" sz="1200" dirty="0" smtClean="0">
                <a:latin typeface="Consolas" panose="020B0609020204030204" pitchFamily="49" charset="0"/>
                <a:cs typeface="Consolas" panose="020B0609020204030204" pitchFamily="49" charset="0"/>
              </a:rPr>
              <a:t>;</a:t>
            </a:r>
          </a:p>
          <a:p>
            <a:pPr marL="1257300" lvl="3" indent="0">
              <a:buNone/>
            </a:pPr>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       }</a:t>
            </a:r>
            <a:endParaRPr lang="en-CA" sz="1200" dirty="0">
              <a:latin typeface="Consolas" panose="020B0609020204030204" pitchFamily="49" charset="0"/>
              <a:cs typeface="Consolas" panose="020B0609020204030204" pitchFamily="49" charset="0"/>
            </a:endParaRPr>
          </a:p>
          <a:p>
            <a:pPr marL="1257300" lvl="3" indent="0">
              <a:buNone/>
            </a:pPr>
            <a:r>
              <a:rPr lang="en-CA" sz="1200" dirty="0">
                <a:latin typeface="Consolas" panose="020B0609020204030204" pitchFamily="49" charset="0"/>
                <a:cs typeface="Consolas" panose="020B0609020204030204" pitchFamily="49" charset="0"/>
              </a:rPr>
              <a:t>    }</a:t>
            </a:r>
          </a:p>
          <a:p>
            <a:pPr marL="1257300" lvl="3" indent="0">
              <a:buNone/>
            </a:pPr>
            <a:endParaRPr lang="en-CA" sz="1200" dirty="0" smtClean="0">
              <a:latin typeface="Consolas" panose="020B0609020204030204" pitchFamily="49" charset="0"/>
              <a:cs typeface="Consolas" panose="020B0609020204030204" pitchFamily="49" charset="0"/>
            </a:endParaRPr>
          </a:p>
          <a:p>
            <a:pPr marL="1257300" lvl="3" indent="0">
              <a:buNone/>
            </a:pPr>
            <a:r>
              <a:rPr lang="en-CA" sz="1200" dirty="0">
                <a:latin typeface="Consolas" panose="020B0609020204030204" pitchFamily="49" charset="0"/>
                <a:cs typeface="Consolas" panose="020B0609020204030204" pitchFamily="49" charset="0"/>
              </a:rPr>
              <a:t>    // </a:t>
            </a:r>
            <a:r>
              <a:rPr lang="en-CA" sz="1200" dirty="0" smtClean="0">
                <a:latin typeface="Consolas" panose="020B0609020204030204" pitchFamily="49" charset="0"/>
                <a:cs typeface="Consolas" panose="020B0609020204030204" pitchFamily="49" charset="0"/>
              </a:rPr>
              <a:t>Temporarily make it look like there is more</a:t>
            </a:r>
          </a:p>
          <a:p>
            <a:pPr marL="1257300" lvl="3" indent="0">
              <a:buNone/>
            </a:pPr>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   // money in the account than there actually is</a:t>
            </a:r>
          </a:p>
          <a:p>
            <a:pPr marL="1257300" lvl="3" indent="0">
              <a:buNone/>
            </a:pPr>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   balance += </a:t>
            </a:r>
            <a:r>
              <a:rPr lang="en-CA" sz="1200" dirty="0" err="1" smtClean="0">
                <a:latin typeface="Consolas" panose="020B0609020204030204" pitchFamily="49" charset="0"/>
                <a:cs typeface="Consolas" panose="020B0609020204030204" pitchFamily="49" charset="0"/>
              </a:rPr>
              <a:t>overdraft_protection_amount</a:t>
            </a:r>
            <a:r>
              <a:rPr lang="en-CA" sz="1200" dirty="0" smtClean="0">
                <a:latin typeface="Consolas" panose="020B0609020204030204" pitchFamily="49" charset="0"/>
                <a:cs typeface="Consolas" panose="020B0609020204030204" pitchFamily="49" charset="0"/>
              </a:rPr>
              <a:t>;</a:t>
            </a:r>
            <a:endParaRPr lang="en-CA" sz="1200" dirty="0">
              <a:latin typeface="Consolas" panose="020B0609020204030204" pitchFamily="49" charset="0"/>
              <a:cs typeface="Consolas" panose="020B0609020204030204" pitchFamily="49" charset="0"/>
            </a:endParaRPr>
          </a:p>
          <a:p>
            <a:pPr marL="1257300" lvl="3" indent="0">
              <a:buNone/>
            </a:pPr>
            <a:r>
              <a:rPr lang="en-CA" sz="1200" dirty="0" smtClean="0">
                <a:latin typeface="Consolas" panose="020B0609020204030204" pitchFamily="49" charset="0"/>
                <a:cs typeface="Consolas" panose="020B0609020204030204" pitchFamily="49" charset="0"/>
              </a:rPr>
              <a:t>    </a:t>
            </a:r>
            <a:r>
              <a:rPr lang="en-CA" sz="1200" dirty="0" err="1" smtClean="0">
                <a:latin typeface="Consolas" panose="020B0609020204030204" pitchFamily="49" charset="0"/>
                <a:cs typeface="Consolas" panose="020B0609020204030204" pitchFamily="49" charset="0"/>
              </a:rPr>
              <a:t>Personal_account</a:t>
            </a:r>
            <a:r>
              <a:rPr lang="en-CA" sz="1200" dirty="0" smtClean="0">
                <a:latin typeface="Consolas" panose="020B0609020204030204" pitchFamily="49" charset="0"/>
                <a:cs typeface="Consolas" panose="020B0609020204030204" pitchFamily="49" charset="0"/>
              </a:rPr>
              <a:t>::withdrawal( amount );</a:t>
            </a:r>
          </a:p>
          <a:p>
            <a:pPr marL="1257300" lvl="3" indent="0">
              <a:buNone/>
            </a:pPr>
            <a:r>
              <a:rPr lang="en-CA" sz="1200" dirty="0">
                <a:latin typeface="Consolas" panose="020B0609020204030204" pitchFamily="49" charset="0"/>
                <a:cs typeface="Consolas" panose="020B0609020204030204" pitchFamily="49" charset="0"/>
              </a:rPr>
              <a:t>    balance </a:t>
            </a:r>
            <a:r>
              <a:rPr lang="en-CA" sz="1200" dirty="0" smtClean="0">
                <a:latin typeface="Consolas" panose="020B0609020204030204" pitchFamily="49" charset="0"/>
                <a:cs typeface="Consolas" panose="020B0609020204030204" pitchFamily="49" charset="0"/>
              </a:rPr>
              <a:t>-= </a:t>
            </a:r>
            <a:r>
              <a:rPr lang="en-CA" sz="1200" dirty="0" err="1">
                <a:latin typeface="Consolas" panose="020B0609020204030204" pitchFamily="49" charset="0"/>
                <a:cs typeface="Consolas" panose="020B0609020204030204" pitchFamily="49" charset="0"/>
              </a:rPr>
              <a:t>overdraft_protection_amount</a:t>
            </a:r>
            <a:r>
              <a:rPr lang="en-CA" sz="1200" dirty="0">
                <a:latin typeface="Consolas" panose="020B0609020204030204" pitchFamily="49" charset="0"/>
                <a:cs typeface="Consolas" panose="020B0609020204030204" pitchFamily="49" charset="0"/>
              </a:rPr>
              <a:t>;</a:t>
            </a:r>
          </a:p>
          <a:p>
            <a:pPr marL="1257300" lvl="3" indent="0">
              <a:buNone/>
            </a:pPr>
            <a:r>
              <a:rPr lang="en-CA" sz="1200" dirty="0" smtClean="0">
                <a:latin typeface="Consolas" panose="020B0609020204030204" pitchFamily="49" charset="0"/>
                <a:cs typeface="Consolas" panose="020B0609020204030204" pitchFamily="49" charset="0"/>
              </a:rPr>
              <a:t>    balance -= </a:t>
            </a:r>
            <a:r>
              <a:rPr lang="en-CA" sz="1200" dirty="0" err="1" smtClean="0">
                <a:latin typeface="Consolas" panose="020B0609020204030204" pitchFamily="49" charset="0"/>
                <a:cs typeface="Consolas" panose="020B0609020204030204" pitchFamily="49" charset="0"/>
              </a:rPr>
              <a:t>overdraft_fee</a:t>
            </a:r>
            <a:r>
              <a:rPr lang="en-CA" sz="1200" dirty="0" smtClean="0">
                <a:latin typeface="Consolas" panose="020B0609020204030204" pitchFamily="49" charset="0"/>
                <a:cs typeface="Consolas" panose="020B0609020204030204" pitchFamily="49" charset="0"/>
              </a:rPr>
              <a:t>;</a:t>
            </a:r>
          </a:p>
          <a:p>
            <a:pPr marL="1257300" lvl="3" indent="0">
              <a:buNone/>
            </a:pPr>
            <a:endParaRPr lang="en-CA" sz="1200" dirty="0" smtClean="0">
              <a:latin typeface="Consolas" panose="020B0609020204030204" pitchFamily="49" charset="0"/>
              <a:cs typeface="Consolas" panose="020B0609020204030204" pitchFamily="49" charset="0"/>
            </a:endParaRPr>
          </a:p>
          <a:p>
            <a:pPr marL="1257300" lvl="3" indent="0">
              <a:buNone/>
            </a:pPr>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   return true;</a:t>
            </a:r>
          </a:p>
          <a:p>
            <a:pPr marL="1257300" lvl="3" indent="0">
              <a:buNone/>
            </a:pPr>
            <a:r>
              <a:rPr lang="en-CA" sz="1200" dirty="0" smtClean="0">
                <a:latin typeface="Consolas" panose="020B0609020204030204" pitchFamily="49" charset="0"/>
                <a:cs typeface="Consolas" panose="020B0609020204030204" pitchFamily="49" charset="0"/>
              </a:rPr>
              <a:t>}</a:t>
            </a:r>
            <a:endParaRPr lang="en-CA" dirty="0" smtClean="0">
              <a:solidFill>
                <a:prstClr val="black"/>
              </a:solidFill>
            </a:endParaRPr>
          </a:p>
        </p:txBody>
      </p:sp>
    </p:spTree>
    <p:extLst>
      <p:ext uri="{BB962C8B-B14F-4D97-AF65-F5344CB8AC3E}">
        <p14:creationId xmlns:p14="http://schemas.microsoft.com/office/powerpoint/2010/main" val="16556571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Overriding member functions</a:t>
            </a:r>
            <a:endParaRPr lang="en-CA" dirty="0"/>
          </a:p>
        </p:txBody>
      </p:sp>
      <p:sp>
        <p:nvSpPr>
          <p:cNvPr id="3" name="Content Placeholder 2"/>
          <p:cNvSpPr>
            <a:spLocks noGrp="1"/>
          </p:cNvSpPr>
          <p:nvPr>
            <p:ph idx="1"/>
          </p:nvPr>
        </p:nvSpPr>
        <p:spPr>
          <a:xfrm>
            <a:off x="457200" y="1600200"/>
            <a:ext cx="8219256" cy="4525963"/>
          </a:xfrm>
        </p:spPr>
        <p:txBody>
          <a:bodyPr/>
          <a:lstStyle/>
          <a:p>
            <a:r>
              <a:rPr lang="en-CA" dirty="0" smtClean="0"/>
              <a:t>Now, if you create an instance of </a:t>
            </a:r>
          </a:p>
          <a:p>
            <a:pPr marL="1257300" lvl="3" indent="0">
              <a:buNone/>
            </a:pPr>
            <a:r>
              <a:rPr lang="en-CA" sz="1200" dirty="0" smtClean="0">
                <a:latin typeface="Consolas" panose="020B0609020204030204" pitchFamily="49" charset="0"/>
                <a:cs typeface="Consolas" panose="020B0609020204030204" pitchFamily="49" charset="0"/>
              </a:rPr>
              <a:t>bool </a:t>
            </a:r>
            <a:r>
              <a:rPr lang="en-CA" sz="1200" dirty="0" err="1" smtClean="0">
                <a:latin typeface="Consolas" panose="020B0609020204030204" pitchFamily="49" charset="0"/>
                <a:cs typeface="Consolas" panose="020B0609020204030204" pitchFamily="49" charset="0"/>
              </a:rPr>
              <a:t>Chequing_account</a:t>
            </a:r>
            <a:r>
              <a:rPr lang="en-CA" sz="1200" dirty="0" smtClean="0">
                <a:latin typeface="Consolas" panose="020B0609020204030204" pitchFamily="49" charset="0"/>
                <a:cs typeface="Consolas" panose="020B0609020204030204" pitchFamily="49" charset="0"/>
              </a:rPr>
              <a:t>::withdrawal</a:t>
            </a:r>
            <a:r>
              <a:rPr lang="en-CA" sz="1200" dirty="0">
                <a:latin typeface="Consolas" panose="020B0609020204030204" pitchFamily="49" charset="0"/>
                <a:cs typeface="Consolas" panose="020B0609020204030204" pitchFamily="49" charset="0"/>
              </a:rPr>
              <a:t>( unsigned int amount ) {</a:t>
            </a:r>
          </a:p>
          <a:p>
            <a:pPr marL="1257300" lvl="3" indent="0">
              <a:buNone/>
            </a:pPr>
            <a:r>
              <a:rPr lang="en-CA" sz="1200" dirty="0">
                <a:latin typeface="Consolas" panose="020B0609020204030204" pitchFamily="49" charset="0"/>
                <a:cs typeface="Consolas" panose="020B0609020204030204" pitchFamily="49" charset="0"/>
              </a:rPr>
              <a:t>    if ( </a:t>
            </a:r>
            <a:r>
              <a:rPr lang="en-CA" sz="1200" dirty="0" smtClean="0">
                <a:latin typeface="Consolas" panose="020B0609020204030204" pitchFamily="49" charset="0"/>
                <a:cs typeface="Consolas" panose="020B0609020204030204" pitchFamily="49" charset="0"/>
              </a:rPr>
              <a:t>balance &lt; amount ) {</a:t>
            </a:r>
          </a:p>
          <a:p>
            <a:pPr marL="1257300" lvl="3" indent="0">
              <a:buNone/>
            </a:pPr>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       if ( balance + </a:t>
            </a:r>
            <a:r>
              <a:rPr lang="en-CA" sz="1200" dirty="0" err="1" smtClean="0">
                <a:latin typeface="Consolas" panose="020B0609020204030204" pitchFamily="49" charset="0"/>
                <a:cs typeface="Consolas" panose="020B0609020204030204" pitchFamily="49" charset="0"/>
              </a:rPr>
              <a:t>overdraft_protection_amount</a:t>
            </a:r>
            <a:r>
              <a:rPr lang="en-CA" sz="1200" dirty="0" smtClean="0">
                <a:latin typeface="Consolas" panose="020B0609020204030204" pitchFamily="49" charset="0"/>
                <a:cs typeface="Consolas" panose="020B0609020204030204" pitchFamily="49" charset="0"/>
              </a:rPr>
              <a:t> &lt; amount + </a:t>
            </a:r>
            <a:r>
              <a:rPr lang="en-CA" sz="1200" dirty="0" err="1" smtClean="0">
                <a:latin typeface="Consolas" panose="020B0609020204030204" pitchFamily="49" charset="0"/>
                <a:cs typeface="Consolas" panose="020B0609020204030204" pitchFamily="49" charset="0"/>
              </a:rPr>
              <a:t>overdraft_fee</a:t>
            </a:r>
            <a:r>
              <a:rPr lang="en-CA" sz="1200" dirty="0" smtClean="0">
                <a:latin typeface="Consolas" panose="020B0609020204030204" pitchFamily="49" charset="0"/>
                <a:cs typeface="Consolas" panose="020B0609020204030204" pitchFamily="49" charset="0"/>
              </a:rPr>
              <a:t> ) {</a:t>
            </a:r>
            <a:endParaRPr lang="en-CA" sz="1200" dirty="0">
              <a:latin typeface="Consolas" panose="020B0609020204030204" pitchFamily="49" charset="0"/>
              <a:cs typeface="Consolas" panose="020B0609020204030204" pitchFamily="49" charset="0"/>
            </a:endParaRPr>
          </a:p>
          <a:p>
            <a:pPr marL="1257300" lvl="3" indent="0">
              <a:buNone/>
            </a:pPr>
            <a:r>
              <a:rPr lang="en-CA" sz="1200" dirty="0" smtClean="0">
                <a:latin typeface="Consolas" panose="020B0609020204030204" pitchFamily="49" charset="0"/>
                <a:cs typeface="Consolas" panose="020B0609020204030204" pitchFamily="49" charset="0"/>
              </a:rPr>
              <a:t>            </a:t>
            </a:r>
            <a:r>
              <a:rPr lang="en-CA" sz="1200" dirty="0">
                <a:latin typeface="Consolas" panose="020B0609020204030204" pitchFamily="49" charset="0"/>
                <a:cs typeface="Consolas" panose="020B0609020204030204" pitchFamily="49" charset="0"/>
              </a:rPr>
              <a:t>return false</a:t>
            </a:r>
            <a:r>
              <a:rPr lang="en-CA" sz="1200" dirty="0" smtClean="0">
                <a:latin typeface="Consolas" panose="020B0609020204030204" pitchFamily="49" charset="0"/>
                <a:cs typeface="Consolas" panose="020B0609020204030204" pitchFamily="49" charset="0"/>
              </a:rPr>
              <a:t>;</a:t>
            </a:r>
          </a:p>
          <a:p>
            <a:pPr marL="1257300" lvl="3" indent="0">
              <a:buNone/>
            </a:pPr>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       }</a:t>
            </a:r>
            <a:endParaRPr lang="en-CA" sz="1200" dirty="0">
              <a:latin typeface="Consolas" panose="020B0609020204030204" pitchFamily="49" charset="0"/>
              <a:cs typeface="Consolas" panose="020B0609020204030204" pitchFamily="49" charset="0"/>
            </a:endParaRPr>
          </a:p>
          <a:p>
            <a:pPr marL="1257300" lvl="3" indent="0">
              <a:buNone/>
            </a:pPr>
            <a:r>
              <a:rPr lang="en-CA" sz="1200" dirty="0">
                <a:latin typeface="Consolas" panose="020B0609020204030204" pitchFamily="49" charset="0"/>
                <a:cs typeface="Consolas" panose="020B0609020204030204" pitchFamily="49" charset="0"/>
              </a:rPr>
              <a:t>    }</a:t>
            </a:r>
          </a:p>
          <a:p>
            <a:pPr marL="1257300" lvl="3" indent="0">
              <a:buNone/>
            </a:pPr>
            <a:endParaRPr lang="en-CA" sz="1200" dirty="0" smtClean="0">
              <a:latin typeface="Consolas" panose="020B0609020204030204" pitchFamily="49" charset="0"/>
              <a:cs typeface="Consolas" panose="020B0609020204030204" pitchFamily="49" charset="0"/>
            </a:endParaRPr>
          </a:p>
          <a:p>
            <a:pPr marL="1257300" lvl="3" indent="0">
              <a:buNone/>
            </a:pPr>
            <a:r>
              <a:rPr lang="en-CA" sz="1200" dirty="0">
                <a:latin typeface="Consolas" panose="020B0609020204030204" pitchFamily="49" charset="0"/>
                <a:cs typeface="Consolas" panose="020B0609020204030204" pitchFamily="49" charset="0"/>
              </a:rPr>
              <a:t>    // </a:t>
            </a:r>
            <a:r>
              <a:rPr lang="en-CA" sz="1200" dirty="0" smtClean="0">
                <a:latin typeface="Consolas" panose="020B0609020204030204" pitchFamily="49" charset="0"/>
                <a:cs typeface="Consolas" panose="020B0609020204030204" pitchFamily="49" charset="0"/>
              </a:rPr>
              <a:t>Temporarily make it look like there is more</a:t>
            </a:r>
          </a:p>
          <a:p>
            <a:pPr marL="1257300" lvl="3" indent="0">
              <a:buNone/>
            </a:pPr>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   // money in the account than there actually is</a:t>
            </a:r>
          </a:p>
          <a:p>
            <a:pPr marL="1257300" lvl="3" indent="0">
              <a:buNone/>
            </a:pPr>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   balance += </a:t>
            </a:r>
            <a:r>
              <a:rPr lang="en-CA" sz="1200" dirty="0" err="1" smtClean="0">
                <a:latin typeface="Consolas" panose="020B0609020204030204" pitchFamily="49" charset="0"/>
                <a:cs typeface="Consolas" panose="020B0609020204030204" pitchFamily="49" charset="0"/>
              </a:rPr>
              <a:t>overdraft_protection_amount</a:t>
            </a:r>
            <a:r>
              <a:rPr lang="en-CA" sz="1200" dirty="0" smtClean="0">
                <a:latin typeface="Consolas" panose="020B0609020204030204" pitchFamily="49" charset="0"/>
                <a:cs typeface="Consolas" panose="020B0609020204030204" pitchFamily="49" charset="0"/>
              </a:rPr>
              <a:t>;</a:t>
            </a:r>
            <a:endParaRPr lang="en-CA" sz="1200" dirty="0">
              <a:latin typeface="Consolas" panose="020B0609020204030204" pitchFamily="49" charset="0"/>
              <a:cs typeface="Consolas" panose="020B0609020204030204" pitchFamily="49" charset="0"/>
            </a:endParaRPr>
          </a:p>
          <a:p>
            <a:pPr marL="1257300" lvl="3" indent="0">
              <a:buNone/>
            </a:pPr>
            <a:r>
              <a:rPr lang="en-CA" sz="1200" dirty="0" smtClean="0">
                <a:latin typeface="Consolas" panose="020B0609020204030204" pitchFamily="49" charset="0"/>
                <a:cs typeface="Consolas" panose="020B0609020204030204" pitchFamily="49" charset="0"/>
              </a:rPr>
              <a:t>    </a:t>
            </a:r>
            <a:r>
              <a:rPr lang="en-CA" sz="1200" dirty="0" err="1" smtClean="0">
                <a:latin typeface="Consolas" panose="020B0609020204030204" pitchFamily="49" charset="0"/>
                <a:cs typeface="Consolas" panose="020B0609020204030204" pitchFamily="49" charset="0"/>
              </a:rPr>
              <a:t>Personal_account</a:t>
            </a:r>
            <a:r>
              <a:rPr lang="en-CA" sz="1200" dirty="0" smtClean="0">
                <a:latin typeface="Consolas" panose="020B0609020204030204" pitchFamily="49" charset="0"/>
                <a:cs typeface="Consolas" panose="020B0609020204030204" pitchFamily="49" charset="0"/>
              </a:rPr>
              <a:t>::withdrawal( amount );</a:t>
            </a:r>
          </a:p>
          <a:p>
            <a:pPr marL="1257300" lvl="3" indent="0">
              <a:buNone/>
            </a:pPr>
            <a:r>
              <a:rPr lang="en-CA" sz="1200" dirty="0">
                <a:latin typeface="Consolas" panose="020B0609020204030204" pitchFamily="49" charset="0"/>
                <a:cs typeface="Consolas" panose="020B0609020204030204" pitchFamily="49" charset="0"/>
              </a:rPr>
              <a:t>    balance </a:t>
            </a:r>
            <a:r>
              <a:rPr lang="en-CA" sz="1200" dirty="0" smtClean="0">
                <a:latin typeface="Consolas" panose="020B0609020204030204" pitchFamily="49" charset="0"/>
                <a:cs typeface="Consolas" panose="020B0609020204030204" pitchFamily="49" charset="0"/>
              </a:rPr>
              <a:t>-= </a:t>
            </a:r>
            <a:r>
              <a:rPr lang="en-CA" sz="1200" dirty="0" err="1">
                <a:latin typeface="Consolas" panose="020B0609020204030204" pitchFamily="49" charset="0"/>
                <a:cs typeface="Consolas" panose="020B0609020204030204" pitchFamily="49" charset="0"/>
              </a:rPr>
              <a:t>overdraft_protection_amount</a:t>
            </a:r>
            <a:r>
              <a:rPr lang="en-CA" sz="1200" dirty="0">
                <a:latin typeface="Consolas" panose="020B0609020204030204" pitchFamily="49" charset="0"/>
                <a:cs typeface="Consolas" panose="020B0609020204030204" pitchFamily="49" charset="0"/>
              </a:rPr>
              <a:t>;</a:t>
            </a:r>
          </a:p>
          <a:p>
            <a:pPr marL="1257300" lvl="3" indent="0">
              <a:buNone/>
            </a:pPr>
            <a:r>
              <a:rPr lang="en-CA" sz="1200" dirty="0" smtClean="0">
                <a:latin typeface="Consolas" panose="020B0609020204030204" pitchFamily="49" charset="0"/>
                <a:cs typeface="Consolas" panose="020B0609020204030204" pitchFamily="49" charset="0"/>
              </a:rPr>
              <a:t>    balance -= </a:t>
            </a:r>
            <a:r>
              <a:rPr lang="en-CA" sz="1200" dirty="0" err="1" smtClean="0">
                <a:latin typeface="Consolas" panose="020B0609020204030204" pitchFamily="49" charset="0"/>
                <a:cs typeface="Consolas" panose="020B0609020204030204" pitchFamily="49" charset="0"/>
              </a:rPr>
              <a:t>overdraft_fee</a:t>
            </a:r>
            <a:r>
              <a:rPr lang="en-CA" sz="1200" dirty="0" smtClean="0">
                <a:latin typeface="Consolas" panose="020B0609020204030204" pitchFamily="49" charset="0"/>
                <a:cs typeface="Consolas" panose="020B0609020204030204" pitchFamily="49" charset="0"/>
              </a:rPr>
              <a:t>;</a:t>
            </a:r>
          </a:p>
          <a:p>
            <a:pPr marL="1257300" lvl="3" indent="0">
              <a:buNone/>
            </a:pPr>
            <a:endParaRPr lang="en-CA" sz="1200" dirty="0" smtClean="0">
              <a:latin typeface="Consolas" panose="020B0609020204030204" pitchFamily="49" charset="0"/>
              <a:cs typeface="Consolas" panose="020B0609020204030204" pitchFamily="49" charset="0"/>
            </a:endParaRPr>
          </a:p>
          <a:p>
            <a:pPr marL="1257300" lvl="3" indent="0">
              <a:buNone/>
            </a:pPr>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   return true;</a:t>
            </a:r>
          </a:p>
          <a:p>
            <a:pPr marL="1257300" lvl="3" indent="0">
              <a:buNone/>
            </a:pPr>
            <a:r>
              <a:rPr lang="en-CA" sz="1200" dirty="0" smtClean="0">
                <a:latin typeface="Consolas" panose="020B0609020204030204" pitchFamily="49" charset="0"/>
                <a:cs typeface="Consolas" panose="020B0609020204030204" pitchFamily="49" charset="0"/>
              </a:rPr>
              <a:t>}</a:t>
            </a:r>
            <a:endParaRPr lang="en-CA" dirty="0" smtClean="0">
              <a:solidFill>
                <a:prstClr val="black"/>
              </a:solidFill>
            </a:endParaRPr>
          </a:p>
        </p:txBody>
      </p:sp>
    </p:spTree>
    <p:extLst>
      <p:ext uri="{BB962C8B-B14F-4D97-AF65-F5344CB8AC3E}">
        <p14:creationId xmlns:p14="http://schemas.microsoft.com/office/powerpoint/2010/main" val="712446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Inheritance</a:t>
            </a:r>
            <a:endParaRPr lang="en-CA" dirty="0"/>
          </a:p>
        </p:txBody>
      </p:sp>
      <p:sp>
        <p:nvSpPr>
          <p:cNvPr id="3" name="Content Placeholder 2"/>
          <p:cNvSpPr>
            <a:spLocks noGrp="1"/>
          </p:cNvSpPr>
          <p:nvPr>
            <p:ph idx="1"/>
          </p:nvPr>
        </p:nvSpPr>
        <p:spPr>
          <a:xfrm>
            <a:off x="457200" y="1600200"/>
            <a:ext cx="8075240" cy="4525963"/>
          </a:xfrm>
        </p:spPr>
        <p:txBody>
          <a:bodyPr/>
          <a:lstStyle/>
          <a:p>
            <a:r>
              <a:rPr lang="en-CA" dirty="0" smtClean="0"/>
              <a:t>Every graphic is composed of zero or more such graphical objects</a:t>
            </a:r>
          </a:p>
        </p:txBody>
      </p:sp>
      <p:pic>
        <p:nvPicPr>
          <p:cNvPr id="3074" name="Picture 2" descr="https://ece.uwaterloo.ca/~dwharder/Flags/images/World.Flag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115108"/>
            <a:ext cx="8532440" cy="4266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90086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Applications of inheritance</a:t>
            </a:r>
            <a:endParaRPr lang="en-CA" dirty="0"/>
          </a:p>
        </p:txBody>
      </p:sp>
      <p:sp>
        <p:nvSpPr>
          <p:cNvPr id="3" name="Content Placeholder 2"/>
          <p:cNvSpPr>
            <a:spLocks noGrp="1"/>
          </p:cNvSpPr>
          <p:nvPr>
            <p:ph idx="1"/>
          </p:nvPr>
        </p:nvSpPr>
        <p:spPr>
          <a:xfrm>
            <a:off x="457200" y="1600200"/>
            <a:ext cx="8003232" cy="4525963"/>
          </a:xfrm>
        </p:spPr>
        <p:txBody>
          <a:bodyPr/>
          <a:lstStyle/>
          <a:p>
            <a:r>
              <a:rPr lang="en-CA" dirty="0" smtClean="0"/>
              <a:t>Inheritance is not used as often as is suggested, but when it is useful—as in these two cases—it is extremely beneficial</a:t>
            </a:r>
          </a:p>
          <a:p>
            <a:r>
              <a:rPr lang="en-CA" dirty="0" smtClean="0"/>
              <a:t>In Java, all classes are derived from (or “are subclasses of”) either another class or an </a:t>
            </a:r>
            <a:r>
              <a:rPr lang="en-CA" dirty="0" smtClean="0">
                <a:latin typeface="Consolas" panose="020B0609020204030204" pitchFamily="49" charset="0"/>
                <a:cs typeface="Consolas" panose="020B0609020204030204" pitchFamily="49" charset="0"/>
              </a:rPr>
              <a:t>Object</a:t>
            </a:r>
            <a:r>
              <a:rPr lang="en-CA" dirty="0" smtClean="0"/>
              <a:t> class</a:t>
            </a:r>
          </a:p>
          <a:p>
            <a:pPr lvl="1"/>
            <a:r>
              <a:rPr lang="en-CA" dirty="0" smtClean="0"/>
              <a:t>You are therefore guaranteed specific member functions (“methods”) for every instance of every object:</a:t>
            </a:r>
          </a:p>
          <a:p>
            <a:pPr marL="914400" lvl="2" indent="0">
              <a:buNone/>
            </a:pPr>
            <a:r>
              <a:rPr lang="en-CA" sz="1600" dirty="0" smtClean="0">
                <a:latin typeface="Consolas" panose="020B0609020204030204" pitchFamily="49" charset="0"/>
                <a:cs typeface="Consolas" panose="020B0609020204030204" pitchFamily="49" charset="0"/>
              </a:rPr>
              <a:t>Object </a:t>
            </a:r>
            <a:r>
              <a:rPr lang="en-CA" sz="1600" dirty="0">
                <a:latin typeface="Consolas" panose="020B0609020204030204" pitchFamily="49" charset="0"/>
                <a:cs typeface="Consolas" panose="020B0609020204030204" pitchFamily="49" charset="0"/>
              </a:rPr>
              <a:t>clone</a:t>
            </a:r>
            <a:r>
              <a:rPr lang="en-CA" sz="1600" dirty="0" smtClean="0">
                <a:latin typeface="Consolas" panose="020B0609020204030204" pitchFamily="49" charset="0"/>
                <a:cs typeface="Consolas" panose="020B0609020204030204" pitchFamily="49" charset="0"/>
              </a:rPr>
              <a:t>();             // Make a copy</a:t>
            </a:r>
            <a:endParaRPr lang="en-CA" sz="1600" dirty="0">
              <a:latin typeface="Consolas" panose="020B0609020204030204" pitchFamily="49" charset="0"/>
              <a:cs typeface="Consolas" panose="020B0609020204030204" pitchFamily="49" charset="0"/>
            </a:endParaRPr>
          </a:p>
          <a:p>
            <a:pPr marL="914400" lvl="2" indent="0">
              <a:buNone/>
            </a:pPr>
            <a:r>
              <a:rPr lang="en-CA" sz="1600" dirty="0" smtClean="0">
                <a:latin typeface="Consolas" panose="020B0609020204030204" pitchFamily="49" charset="0"/>
                <a:cs typeface="Consolas" panose="020B0609020204030204" pitchFamily="49" charset="0"/>
              </a:rPr>
              <a:t>boolean </a:t>
            </a:r>
            <a:r>
              <a:rPr lang="en-CA" sz="1600" dirty="0">
                <a:latin typeface="Consolas" panose="020B0609020204030204" pitchFamily="49" charset="0"/>
                <a:cs typeface="Consolas" panose="020B0609020204030204" pitchFamily="49" charset="0"/>
              </a:rPr>
              <a:t>equals(Object obj</a:t>
            </a:r>
            <a:r>
              <a:rPr lang="en-CA" sz="1600" dirty="0" smtClean="0">
                <a:latin typeface="Consolas" panose="020B0609020204030204" pitchFamily="49" charset="0"/>
                <a:cs typeface="Consolas" panose="020B0609020204030204" pitchFamily="49" charset="0"/>
              </a:rPr>
              <a:t>); // Are they equal?</a:t>
            </a:r>
            <a:endParaRPr lang="en-CA" sz="1600" dirty="0">
              <a:latin typeface="Consolas" panose="020B0609020204030204" pitchFamily="49" charset="0"/>
              <a:cs typeface="Consolas" panose="020B0609020204030204" pitchFamily="49" charset="0"/>
            </a:endParaRPr>
          </a:p>
          <a:p>
            <a:pPr marL="914400" lvl="2" indent="0">
              <a:buNone/>
            </a:pPr>
            <a:r>
              <a:rPr lang="en-CA" sz="1600" dirty="0" smtClean="0">
                <a:latin typeface="Consolas" panose="020B0609020204030204" pitchFamily="49" charset="0"/>
                <a:cs typeface="Consolas" panose="020B0609020204030204" pitchFamily="49" charset="0"/>
              </a:rPr>
              <a:t>void </a:t>
            </a:r>
            <a:r>
              <a:rPr lang="en-CA" sz="1600" dirty="0">
                <a:latin typeface="Consolas" panose="020B0609020204030204" pitchFamily="49" charset="0"/>
                <a:cs typeface="Consolas" panose="020B0609020204030204" pitchFamily="49" charset="0"/>
              </a:rPr>
              <a:t>finalize</a:t>
            </a:r>
            <a:r>
              <a:rPr lang="en-CA" sz="1600" dirty="0" smtClean="0">
                <a:latin typeface="Consolas" panose="020B0609020204030204" pitchFamily="49" charset="0"/>
                <a:cs typeface="Consolas" panose="020B0609020204030204" pitchFamily="49" charset="0"/>
              </a:rPr>
              <a:t>();            // The destructor</a:t>
            </a:r>
            <a:endParaRPr lang="en-CA" sz="1600" dirty="0">
              <a:latin typeface="Consolas" panose="020B0609020204030204" pitchFamily="49" charset="0"/>
              <a:cs typeface="Consolas" panose="020B0609020204030204" pitchFamily="49" charset="0"/>
            </a:endParaRPr>
          </a:p>
          <a:p>
            <a:pPr marL="914400" lvl="2" indent="0">
              <a:buNone/>
            </a:pPr>
            <a:r>
              <a:rPr lang="en-CA" sz="1600" dirty="0" smtClean="0">
                <a:latin typeface="Consolas" panose="020B0609020204030204" pitchFamily="49" charset="0"/>
                <a:cs typeface="Consolas" panose="020B0609020204030204" pitchFamily="49" charset="0"/>
              </a:rPr>
              <a:t>Class </a:t>
            </a:r>
            <a:r>
              <a:rPr lang="en-CA" sz="1600" dirty="0" err="1">
                <a:latin typeface="Consolas" panose="020B0609020204030204" pitchFamily="49" charset="0"/>
                <a:cs typeface="Consolas" panose="020B0609020204030204" pitchFamily="49" charset="0"/>
              </a:rPr>
              <a:t>getClass</a:t>
            </a:r>
            <a:r>
              <a:rPr lang="en-CA" sz="1600" dirty="0" smtClean="0">
                <a:latin typeface="Consolas" panose="020B0609020204030204" pitchFamily="49" charset="0"/>
                <a:cs typeface="Consolas" panose="020B0609020204030204" pitchFamily="49" charset="0"/>
              </a:rPr>
              <a:t>();           // A reference to the class</a:t>
            </a:r>
            <a:endParaRPr lang="en-CA" sz="1600" dirty="0">
              <a:latin typeface="Consolas" panose="020B0609020204030204" pitchFamily="49" charset="0"/>
              <a:cs typeface="Consolas" panose="020B0609020204030204" pitchFamily="49" charset="0"/>
            </a:endParaRPr>
          </a:p>
          <a:p>
            <a:pPr marL="914400" lvl="2" indent="0">
              <a:buNone/>
            </a:pPr>
            <a:r>
              <a:rPr lang="en-CA" sz="1600" dirty="0" smtClean="0">
                <a:latin typeface="Consolas" panose="020B0609020204030204" pitchFamily="49" charset="0"/>
                <a:cs typeface="Consolas" panose="020B0609020204030204" pitchFamily="49" charset="0"/>
              </a:rPr>
              <a:t>int </a:t>
            </a:r>
            <a:r>
              <a:rPr lang="en-CA" sz="1600" dirty="0" err="1">
                <a:latin typeface="Consolas" panose="020B0609020204030204" pitchFamily="49" charset="0"/>
                <a:cs typeface="Consolas" panose="020B0609020204030204" pitchFamily="49" charset="0"/>
              </a:rPr>
              <a:t>hashCode</a:t>
            </a:r>
            <a:r>
              <a:rPr lang="en-CA" sz="1600" dirty="0" smtClean="0">
                <a:latin typeface="Consolas" panose="020B0609020204030204" pitchFamily="49" charset="0"/>
                <a:cs typeface="Consolas" panose="020B0609020204030204" pitchFamily="49" charset="0"/>
              </a:rPr>
              <a:t>();             // A integer identifier</a:t>
            </a:r>
            <a:endParaRPr lang="en-CA" sz="1600" dirty="0">
              <a:latin typeface="Consolas" panose="020B0609020204030204" pitchFamily="49" charset="0"/>
              <a:cs typeface="Consolas" panose="020B0609020204030204" pitchFamily="49" charset="0"/>
            </a:endParaRPr>
          </a:p>
          <a:p>
            <a:pPr marL="914400" lvl="2" indent="0">
              <a:buNone/>
            </a:pPr>
            <a:r>
              <a:rPr lang="en-CA" sz="1600" dirty="0" smtClean="0">
                <a:latin typeface="Consolas" panose="020B0609020204030204" pitchFamily="49" charset="0"/>
                <a:cs typeface="Consolas" panose="020B0609020204030204" pitchFamily="49" charset="0"/>
              </a:rPr>
              <a:t>String </a:t>
            </a:r>
            <a:r>
              <a:rPr lang="en-CA" sz="1600" dirty="0" err="1">
                <a:latin typeface="Consolas" panose="020B0609020204030204" pitchFamily="49" charset="0"/>
                <a:cs typeface="Consolas" panose="020B0609020204030204" pitchFamily="49" charset="0"/>
              </a:rPr>
              <a:t>toString</a:t>
            </a:r>
            <a:r>
              <a:rPr lang="en-CA" sz="1600" dirty="0" smtClean="0">
                <a:latin typeface="Consolas" panose="020B0609020204030204" pitchFamily="49" charset="0"/>
                <a:cs typeface="Consolas" panose="020B0609020204030204" pitchFamily="49" charset="0"/>
              </a:rPr>
              <a:t>();          // Convert to a string</a:t>
            </a:r>
            <a:endParaRPr lang="en-CA" sz="1600" dirty="0">
              <a:latin typeface="Consolas" panose="020B0609020204030204" pitchFamily="49" charset="0"/>
              <a:cs typeface="Consolas" panose="020B0609020204030204" pitchFamily="49" charset="0"/>
            </a:endParaRPr>
          </a:p>
          <a:p>
            <a:r>
              <a:rPr lang="en-CA" sz="1800" dirty="0"/>
              <a:t>In </a:t>
            </a:r>
            <a:r>
              <a:rPr lang="en-CA" sz="1800" dirty="0" smtClean="0"/>
              <a:t>C++, if a class is not derived from another, it forms the </a:t>
            </a:r>
            <a:r>
              <a:rPr lang="en-CA" sz="1800" i="1" dirty="0" smtClean="0"/>
              <a:t>root</a:t>
            </a:r>
            <a:r>
              <a:rPr lang="en-CA" sz="1800" dirty="0" smtClean="0"/>
              <a:t> base class from which others may derive</a:t>
            </a:r>
            <a:endParaRPr lang="en-CA" sz="1800" dirty="0"/>
          </a:p>
          <a:p>
            <a:endParaRPr lang="en-CA" sz="1800" dirty="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4095406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idx="1"/>
          </p:nvPr>
        </p:nvSpPr>
        <p:spPr/>
        <p:txBody>
          <a:bodyPr/>
          <a:lstStyle/>
          <a:p>
            <a:r>
              <a:rPr lang="en-CA" dirty="0" smtClean="0"/>
              <a:t>Following this lesson, you now</a:t>
            </a:r>
            <a:endParaRPr lang="en-CA" dirty="0"/>
          </a:p>
          <a:p>
            <a:pPr lvl="1"/>
            <a:r>
              <a:rPr lang="en-CA" dirty="0" smtClean="0"/>
              <a:t>Understand the need for inheritance</a:t>
            </a:r>
          </a:p>
          <a:p>
            <a:pPr lvl="2"/>
            <a:r>
              <a:rPr lang="en-CA" dirty="0" smtClean="0"/>
              <a:t>It cannot always be used, but when it is useful, it’s really useful</a:t>
            </a:r>
          </a:p>
          <a:p>
            <a:pPr lvl="1"/>
            <a:r>
              <a:rPr lang="en-CA" dirty="0" smtClean="0"/>
              <a:t>Derived classes </a:t>
            </a:r>
            <a:r>
              <a:rPr lang="en-CA" i="1" dirty="0" smtClean="0"/>
              <a:t>inherit </a:t>
            </a:r>
            <a:r>
              <a:rPr lang="en-CA" dirty="0" smtClean="0"/>
              <a:t>all the member functions and member variables of the base class</a:t>
            </a:r>
            <a:endParaRPr lang="en-CA" dirty="0" smtClean="0">
              <a:latin typeface="Consolas" panose="020B0609020204030204" pitchFamily="49" charset="0"/>
              <a:cs typeface="Consolas" panose="020B0609020204030204" pitchFamily="49" charset="0"/>
            </a:endParaRPr>
          </a:p>
          <a:p>
            <a:pPr lvl="2"/>
            <a:r>
              <a:rPr lang="en-CA" dirty="0" smtClean="0"/>
              <a:t>This recurses back to the root base class</a:t>
            </a:r>
          </a:p>
          <a:p>
            <a:pPr lvl="1"/>
            <a:r>
              <a:rPr lang="en-CA" dirty="0" smtClean="0"/>
              <a:t>It reduces unnecessary (and expensive and dangerous) duplication of effort</a:t>
            </a:r>
          </a:p>
        </p:txBody>
      </p:sp>
    </p:spTree>
    <p:extLst>
      <p:ext uri="{BB962C8B-B14F-4D97-AF65-F5344CB8AC3E}">
        <p14:creationId xmlns:p14="http://schemas.microsoft.com/office/powerpoint/2010/main" val="344654331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a:t>[1]	</a:t>
            </a:r>
            <a:r>
              <a:rPr lang="en-CA" sz="1800" dirty="0" smtClean="0"/>
              <a:t>Wikipedia</a:t>
            </a:r>
          </a:p>
          <a:p>
            <a:pPr marL="0" indent="0">
              <a:buNone/>
            </a:pPr>
            <a:r>
              <a:rPr lang="en-CA" sz="1800" dirty="0"/>
              <a:t>	</a:t>
            </a:r>
            <a:r>
              <a:rPr lang="en-CA" sz="1600" dirty="0">
                <a:hlinkClick r:id="rId2"/>
              </a:rPr>
              <a:t>https://en.wikipedia.org/wiki/Inheritance_(object-oriented_programming</a:t>
            </a:r>
            <a:r>
              <a:rPr lang="en-CA" sz="1600" dirty="0" smtClean="0">
                <a:hlinkClick r:id="rId2"/>
              </a:rPr>
              <a:t>)</a:t>
            </a:r>
            <a:r>
              <a:rPr lang="en-CA" sz="1600" dirty="0" smtClean="0"/>
              <a:t> </a:t>
            </a:r>
            <a:endParaRPr lang="en-CA" sz="1600" dirty="0"/>
          </a:p>
        </p:txBody>
      </p:sp>
    </p:spTree>
    <p:extLst>
      <p:ext uri="{BB962C8B-B14F-4D97-AF65-F5344CB8AC3E}">
        <p14:creationId xmlns:p14="http://schemas.microsoft.com/office/powerpoint/2010/main" val="161543844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smtClean="0"/>
              <a:t>These slides were prepared using the Georgia typeface. Mathematical equations use </a:t>
            </a:r>
            <a:r>
              <a:rPr lang="en-CA" dirty="0" smtClean="0">
                <a:latin typeface="Times New Roman" panose="02020603050405020304" pitchFamily="18" charset="0"/>
                <a:cs typeface="Times New Roman" panose="02020603050405020304" pitchFamily="18" charset="0"/>
              </a:rPr>
              <a:t>Times New Roman</a:t>
            </a:r>
            <a:r>
              <a:rPr lang="en-CA" dirty="0" smtClean="0"/>
              <a:t>, and source code is presented using </a:t>
            </a:r>
            <a:r>
              <a:rPr lang="en-CA" dirty="0" smtClean="0">
                <a:latin typeface="Consolas" panose="020B0609020204030204" pitchFamily="49" charset="0"/>
                <a:cs typeface="Consolas" panose="020B0609020204030204" pitchFamily="49" charset="0"/>
              </a:rPr>
              <a:t>Consolas</a:t>
            </a:r>
            <a:r>
              <a:rPr lang="en-CA" dirty="0" smtClean="0"/>
              <a:t>.</a:t>
            </a:r>
          </a:p>
          <a:p>
            <a:pPr marL="0" indent="0">
              <a:buNone/>
            </a:pPr>
            <a:endParaRPr lang="en-CA" dirty="0" smtClean="0"/>
          </a:p>
          <a:p>
            <a:pPr marL="0" indent="0">
              <a:buNone/>
            </a:pPr>
            <a:r>
              <a:rPr lang="en-CA" dirty="0" smtClean="0"/>
              <a:t>The </a:t>
            </a:r>
            <a:r>
              <a:rPr lang="en-CA" dirty="0"/>
              <a:t>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smtClean="0"/>
              <a:t>for </a:t>
            </a:r>
            <a:r>
              <a:rPr lang="en-CA" dirty="0"/>
              <a:t>more information.</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975405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smtClean="0"/>
              <a:t>ece</a:t>
            </a:r>
            <a:r>
              <a:rPr lang="en-CA" dirty="0" smtClean="0"/>
              <a:t> </a:t>
            </a:r>
            <a:r>
              <a:rPr lang="en-CA" dirty="0"/>
              <a:t>150 </a:t>
            </a:r>
            <a:r>
              <a:rPr lang="en-CA" i="1" dirty="0"/>
              <a:t>Fundamentals of Programming</a:t>
            </a:r>
            <a:r>
              <a:rPr lang="en-CA" dirty="0"/>
              <a:t> </a:t>
            </a:r>
            <a:r>
              <a:rPr lang="en-CA" dirty="0" smtClean="0"/>
              <a:t>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Tree>
    <p:extLst>
      <p:ext uri="{BB962C8B-B14F-4D97-AF65-F5344CB8AC3E}">
        <p14:creationId xmlns:p14="http://schemas.microsoft.com/office/powerpoint/2010/main" val="8449834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Inheritance</a:t>
            </a:r>
            <a:endParaRPr lang="en-CA" dirty="0"/>
          </a:p>
        </p:txBody>
      </p:sp>
      <p:sp>
        <p:nvSpPr>
          <p:cNvPr id="3" name="Content Placeholder 2"/>
          <p:cNvSpPr>
            <a:spLocks noGrp="1"/>
          </p:cNvSpPr>
          <p:nvPr>
            <p:ph idx="1"/>
          </p:nvPr>
        </p:nvSpPr>
        <p:spPr>
          <a:xfrm>
            <a:off x="457200" y="1600200"/>
            <a:ext cx="8075240" cy="4525963"/>
          </a:xfrm>
        </p:spPr>
        <p:txBody>
          <a:bodyPr/>
          <a:lstStyle/>
          <a:p>
            <a:r>
              <a:rPr lang="en-CA" dirty="0" smtClean="0"/>
              <a:t>We need different classes for each object:</a:t>
            </a:r>
          </a:p>
          <a:p>
            <a:pPr marL="1314450" lvl="3" indent="0">
              <a:buNone/>
            </a:pPr>
            <a:r>
              <a:rPr lang="en-CA" dirty="0" smtClean="0">
                <a:latin typeface="Consolas" panose="020B0609020204030204" pitchFamily="49" charset="0"/>
                <a:cs typeface="Consolas" panose="020B0609020204030204" pitchFamily="49" charset="0"/>
              </a:rPr>
              <a:t>class Rectangle;</a:t>
            </a:r>
            <a:endParaRPr lang="en-CA" dirty="0">
              <a:latin typeface="Consolas" panose="020B0609020204030204" pitchFamily="49" charset="0"/>
              <a:cs typeface="Consolas" panose="020B0609020204030204" pitchFamily="49" charset="0"/>
            </a:endParaRPr>
          </a:p>
          <a:p>
            <a:pPr marL="1314450" lvl="3" indent="0">
              <a:buNone/>
            </a:pPr>
            <a:r>
              <a:rPr lang="en-CA" dirty="0">
                <a:latin typeface="Consolas" panose="020B0609020204030204" pitchFamily="49" charset="0"/>
                <a:cs typeface="Consolas" panose="020B0609020204030204" pitchFamily="49" charset="0"/>
              </a:rPr>
              <a:t>class </a:t>
            </a:r>
            <a:r>
              <a:rPr lang="en-CA" dirty="0" smtClean="0">
                <a:latin typeface="Consolas" panose="020B0609020204030204" pitchFamily="49" charset="0"/>
                <a:cs typeface="Consolas" panose="020B0609020204030204" pitchFamily="49" charset="0"/>
              </a:rPr>
              <a:t>Ellipse;</a:t>
            </a:r>
            <a:endParaRPr lang="en-CA" dirty="0">
              <a:latin typeface="Consolas" panose="020B0609020204030204" pitchFamily="49" charset="0"/>
              <a:cs typeface="Consolas" panose="020B0609020204030204" pitchFamily="49" charset="0"/>
            </a:endParaRPr>
          </a:p>
          <a:p>
            <a:pPr marL="1314450" lvl="3" indent="0">
              <a:buNone/>
            </a:pPr>
            <a:r>
              <a:rPr lang="en-CA" dirty="0">
                <a:latin typeface="Consolas" panose="020B0609020204030204" pitchFamily="49" charset="0"/>
                <a:cs typeface="Consolas" panose="020B0609020204030204" pitchFamily="49" charset="0"/>
              </a:rPr>
              <a:t>class </a:t>
            </a:r>
            <a:r>
              <a:rPr lang="en-CA" dirty="0" smtClean="0">
                <a:latin typeface="Consolas" panose="020B0609020204030204" pitchFamily="49" charset="0"/>
                <a:cs typeface="Consolas" panose="020B0609020204030204" pitchFamily="49" charset="0"/>
              </a:rPr>
              <a:t>Text;</a:t>
            </a:r>
            <a:endParaRPr lang="en-CA" dirty="0">
              <a:latin typeface="Consolas" panose="020B0609020204030204" pitchFamily="49" charset="0"/>
              <a:cs typeface="Consolas" panose="020B0609020204030204" pitchFamily="49" charset="0"/>
            </a:endParaRPr>
          </a:p>
          <a:p>
            <a:pPr marL="1314450" lvl="3" indent="0">
              <a:buNone/>
            </a:pPr>
            <a:r>
              <a:rPr lang="en-CA" dirty="0">
                <a:latin typeface="Consolas" panose="020B0609020204030204" pitchFamily="49" charset="0"/>
                <a:cs typeface="Consolas" panose="020B0609020204030204" pitchFamily="49" charset="0"/>
              </a:rPr>
              <a:t>class </a:t>
            </a:r>
            <a:r>
              <a:rPr lang="en-CA" dirty="0" smtClean="0">
                <a:latin typeface="Consolas" panose="020B0609020204030204" pitchFamily="49" charset="0"/>
                <a:cs typeface="Consolas" panose="020B0609020204030204" pitchFamily="49" charset="0"/>
              </a:rPr>
              <a:t>Polygon;</a:t>
            </a:r>
            <a:endParaRPr lang="en-CA" dirty="0">
              <a:latin typeface="Consolas" panose="020B0609020204030204" pitchFamily="49" charset="0"/>
              <a:cs typeface="Consolas" panose="020B0609020204030204" pitchFamily="49" charset="0"/>
            </a:endParaRPr>
          </a:p>
          <a:p>
            <a:pPr marL="1314450" lvl="3" indent="0">
              <a:buNone/>
            </a:pPr>
            <a:r>
              <a:rPr lang="en-CA" dirty="0">
                <a:latin typeface="Consolas" panose="020B0609020204030204" pitchFamily="49" charset="0"/>
                <a:cs typeface="Consolas" panose="020B0609020204030204" pitchFamily="49" charset="0"/>
              </a:rPr>
              <a:t>class </a:t>
            </a:r>
            <a:r>
              <a:rPr lang="en-CA" dirty="0" smtClean="0">
                <a:latin typeface="Consolas" panose="020B0609020204030204" pitchFamily="49" charset="0"/>
                <a:cs typeface="Consolas" panose="020B0609020204030204" pitchFamily="49" charset="0"/>
              </a:rPr>
              <a:t>Star;</a:t>
            </a:r>
            <a:endParaRPr lang="en-CA" dirty="0">
              <a:latin typeface="Consolas" panose="020B0609020204030204" pitchFamily="49" charset="0"/>
              <a:cs typeface="Consolas" panose="020B0609020204030204" pitchFamily="49" charset="0"/>
            </a:endParaRPr>
          </a:p>
          <a:p>
            <a:pPr marL="1314450" lvl="3" indent="0">
              <a:buNone/>
            </a:pPr>
            <a:r>
              <a:rPr lang="en-CA" dirty="0">
                <a:latin typeface="Consolas" panose="020B0609020204030204" pitchFamily="49" charset="0"/>
                <a:cs typeface="Consolas" panose="020B0609020204030204" pitchFamily="49" charset="0"/>
              </a:rPr>
              <a:t>class </a:t>
            </a:r>
            <a:r>
              <a:rPr lang="en-CA" dirty="0" smtClean="0">
                <a:latin typeface="Consolas" panose="020B0609020204030204" pitchFamily="49" charset="0"/>
                <a:cs typeface="Consolas" panose="020B0609020204030204" pitchFamily="49" charset="0"/>
              </a:rPr>
              <a:t>Curve;</a:t>
            </a:r>
            <a:endParaRPr lang="en-CA" dirty="0">
              <a:latin typeface="Consolas" panose="020B0609020204030204" pitchFamily="49" charset="0"/>
              <a:cs typeface="Consolas" panose="020B0609020204030204" pitchFamily="49" charset="0"/>
            </a:endParaRPr>
          </a:p>
          <a:p>
            <a:pPr marL="1314450" lvl="3" indent="0">
              <a:buNone/>
            </a:pPr>
            <a:r>
              <a:rPr lang="en-CA" dirty="0">
                <a:latin typeface="Consolas" panose="020B0609020204030204" pitchFamily="49" charset="0"/>
                <a:cs typeface="Consolas" panose="020B0609020204030204" pitchFamily="49" charset="0"/>
              </a:rPr>
              <a:t>class </a:t>
            </a:r>
            <a:r>
              <a:rPr lang="en-CA" dirty="0" smtClean="0">
                <a:latin typeface="Consolas" panose="020B0609020204030204" pitchFamily="49" charset="0"/>
                <a:cs typeface="Consolas" panose="020B0609020204030204" pitchFamily="49" charset="0"/>
              </a:rPr>
              <a:t>Image;</a:t>
            </a:r>
            <a:endParaRPr lang="en-CA" dirty="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25237998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Inheritance</a:t>
            </a:r>
            <a:endParaRPr lang="en-CA" dirty="0"/>
          </a:p>
        </p:txBody>
      </p:sp>
      <p:sp>
        <p:nvSpPr>
          <p:cNvPr id="3" name="Content Placeholder 2"/>
          <p:cNvSpPr>
            <a:spLocks noGrp="1"/>
          </p:cNvSpPr>
          <p:nvPr>
            <p:ph idx="1"/>
          </p:nvPr>
        </p:nvSpPr>
        <p:spPr>
          <a:xfrm>
            <a:off x="457200" y="1600200"/>
            <a:ext cx="8075240" cy="4525963"/>
          </a:xfrm>
        </p:spPr>
        <p:txBody>
          <a:bodyPr/>
          <a:lstStyle/>
          <a:p>
            <a:r>
              <a:rPr lang="en-CA" dirty="0" smtClean="0"/>
              <a:t>Let’s design simple classes for some of these:</a:t>
            </a:r>
          </a:p>
        </p:txBody>
      </p:sp>
      <p:sp>
        <p:nvSpPr>
          <p:cNvPr id="4" name="Rectangle 3"/>
          <p:cNvSpPr/>
          <p:nvPr/>
        </p:nvSpPr>
        <p:spPr>
          <a:xfrm>
            <a:off x="5004048" y="3112677"/>
            <a:ext cx="3672408" cy="2031325"/>
          </a:xfrm>
          <a:prstGeom prst="rect">
            <a:avLst/>
          </a:prstGeom>
        </p:spPr>
        <p:txBody>
          <a:bodyPr wrap="square">
            <a:spAutoFit/>
          </a:bodyPr>
          <a:lstStyle/>
          <a:p>
            <a:pPr indent="-57150"/>
            <a:r>
              <a:rPr lang="en-CA" sz="1400" dirty="0">
                <a:latin typeface="Consolas" panose="020B0609020204030204" pitchFamily="49" charset="0"/>
                <a:cs typeface="Consolas" panose="020B0609020204030204" pitchFamily="49" charset="0"/>
              </a:rPr>
              <a:t>class Ellipse {</a:t>
            </a:r>
          </a:p>
          <a:p>
            <a:pPr indent="-57150"/>
            <a:r>
              <a:rPr lang="en-CA" sz="1400" dirty="0">
                <a:latin typeface="Consolas" panose="020B0609020204030204" pitchFamily="49" charset="0"/>
                <a:cs typeface="Consolas" panose="020B0609020204030204" pitchFamily="49" charset="0"/>
              </a:rPr>
              <a:t>    private:</a:t>
            </a:r>
          </a:p>
          <a:p>
            <a:pPr indent="-57150"/>
            <a:r>
              <a:rPr lang="en-CA" sz="1400" dirty="0">
                <a:latin typeface="Consolas" panose="020B0609020204030204" pitchFamily="49" charset="0"/>
                <a:cs typeface="Consolas" panose="020B0609020204030204" pitchFamily="49" charset="0"/>
              </a:rPr>
              <a:t>        int </a:t>
            </a:r>
            <a:r>
              <a:rPr lang="en-CA" sz="1400" dirty="0" err="1">
                <a:latin typeface="Consolas" panose="020B0609020204030204" pitchFamily="49" charset="0"/>
                <a:cs typeface="Consolas" panose="020B0609020204030204" pitchFamily="49" charset="0"/>
              </a:rPr>
              <a:t>center_x</a:t>
            </a:r>
            <a:r>
              <a:rPr lang="en-CA" sz="1400" dirty="0">
                <a:latin typeface="Consolas" panose="020B0609020204030204" pitchFamily="49" charset="0"/>
                <a:cs typeface="Consolas" panose="020B0609020204030204" pitchFamily="49" charset="0"/>
              </a:rPr>
              <a:t>;       // um</a:t>
            </a:r>
          </a:p>
          <a:p>
            <a:pPr indent="-57150"/>
            <a:r>
              <a:rPr lang="en-CA" sz="1400" dirty="0">
                <a:latin typeface="Consolas" panose="020B0609020204030204" pitchFamily="49" charset="0"/>
                <a:cs typeface="Consolas" panose="020B0609020204030204" pitchFamily="49" charset="0"/>
              </a:rPr>
              <a:t>        int </a:t>
            </a:r>
            <a:r>
              <a:rPr lang="en-CA" sz="1400" dirty="0" err="1">
                <a:latin typeface="Consolas" panose="020B0609020204030204" pitchFamily="49" charset="0"/>
                <a:cs typeface="Consolas" panose="020B0609020204030204" pitchFamily="49" charset="0"/>
              </a:rPr>
              <a:t>center_y</a:t>
            </a:r>
            <a:r>
              <a:rPr lang="en-CA" sz="1400" dirty="0">
                <a:latin typeface="Consolas" panose="020B0609020204030204" pitchFamily="49" charset="0"/>
                <a:cs typeface="Consolas" panose="020B0609020204030204" pitchFamily="49" charset="0"/>
              </a:rPr>
              <a:t>;       // um</a:t>
            </a:r>
          </a:p>
          <a:p>
            <a:pPr indent="-57150"/>
            <a:r>
              <a:rPr lang="en-CA" sz="1400" dirty="0" smtClean="0">
                <a:latin typeface="Consolas" panose="020B0609020204030204" pitchFamily="49" charset="0"/>
                <a:cs typeface="Consolas" panose="020B0609020204030204" pitchFamily="49" charset="0"/>
              </a:rPr>
              <a:t>        unsigned int width; // um</a:t>
            </a:r>
          </a:p>
          <a:p>
            <a:pPr indent="-57150"/>
            <a:r>
              <a:rPr lang="en-CA" sz="1400" dirty="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unsigned int height;// </a:t>
            </a:r>
            <a:r>
              <a:rPr lang="en-CA" sz="1400" dirty="0">
                <a:latin typeface="Consolas" panose="020B0609020204030204" pitchFamily="49" charset="0"/>
                <a:cs typeface="Consolas" panose="020B0609020204030204" pitchFamily="49" charset="0"/>
              </a:rPr>
              <a:t>um</a:t>
            </a:r>
          </a:p>
          <a:p>
            <a:pPr indent="-57150"/>
            <a:r>
              <a:rPr lang="en-CA" sz="1400" dirty="0" smtClean="0">
                <a:latin typeface="Consolas" panose="020B0609020204030204" pitchFamily="49" charset="0"/>
                <a:cs typeface="Consolas" panose="020B0609020204030204" pitchFamily="49" charset="0"/>
              </a:rPr>
              <a:t>        </a:t>
            </a:r>
            <a:r>
              <a:rPr lang="en-CA" sz="1400" dirty="0">
                <a:latin typeface="Consolas" panose="020B0609020204030204" pitchFamily="49" charset="0"/>
                <a:cs typeface="Consolas" panose="020B0609020204030204" pitchFamily="49" charset="0"/>
              </a:rPr>
              <a:t>bool </a:t>
            </a:r>
            <a:r>
              <a:rPr lang="en-CA" sz="1400" dirty="0" smtClean="0">
                <a:latin typeface="Consolas" panose="020B0609020204030204" pitchFamily="49" charset="0"/>
                <a:cs typeface="Consolas" panose="020B0609020204030204" pitchFamily="49" charset="0"/>
              </a:rPr>
              <a:t>solid;</a:t>
            </a:r>
          </a:p>
          <a:p>
            <a:pPr indent="-57150"/>
            <a:r>
              <a:rPr lang="en-CA" sz="1400" dirty="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       unsigned int order;</a:t>
            </a:r>
            <a:endParaRPr lang="en-CA" sz="1400" dirty="0">
              <a:latin typeface="Consolas" panose="020B0609020204030204" pitchFamily="49" charset="0"/>
              <a:cs typeface="Consolas" panose="020B0609020204030204" pitchFamily="49" charset="0"/>
            </a:endParaRPr>
          </a:p>
          <a:p>
            <a:pPr indent="-57150"/>
            <a:r>
              <a:rPr lang="en-CA" sz="1400" dirty="0" smtClean="0">
                <a:latin typeface="Consolas" panose="020B0609020204030204" pitchFamily="49" charset="0"/>
                <a:cs typeface="Consolas" panose="020B0609020204030204" pitchFamily="49" charset="0"/>
              </a:rPr>
              <a:t>};</a:t>
            </a:r>
            <a:endParaRPr lang="en-CA" sz="1400" dirty="0">
              <a:latin typeface="Consolas" panose="020B0609020204030204" pitchFamily="49" charset="0"/>
              <a:cs typeface="Consolas" panose="020B0609020204030204" pitchFamily="49" charset="0"/>
            </a:endParaRPr>
          </a:p>
        </p:txBody>
      </p:sp>
      <p:sp>
        <p:nvSpPr>
          <p:cNvPr id="5" name="Rectangle 4"/>
          <p:cNvSpPr/>
          <p:nvPr/>
        </p:nvSpPr>
        <p:spPr>
          <a:xfrm>
            <a:off x="395536" y="2060848"/>
            <a:ext cx="4104456" cy="2031325"/>
          </a:xfrm>
          <a:prstGeom prst="rect">
            <a:avLst/>
          </a:prstGeom>
        </p:spPr>
        <p:txBody>
          <a:bodyPr wrap="square">
            <a:spAutoFit/>
          </a:bodyPr>
          <a:lstStyle/>
          <a:p>
            <a:pPr indent="-57150"/>
            <a:r>
              <a:rPr lang="en-CA" sz="1400" dirty="0">
                <a:latin typeface="Consolas" panose="020B0609020204030204" pitchFamily="49" charset="0"/>
                <a:cs typeface="Consolas" panose="020B0609020204030204" pitchFamily="49" charset="0"/>
              </a:rPr>
              <a:t>class </a:t>
            </a:r>
            <a:r>
              <a:rPr lang="en-CA" sz="1400" dirty="0" smtClean="0">
                <a:latin typeface="Consolas" panose="020B0609020204030204" pitchFamily="49" charset="0"/>
                <a:cs typeface="Consolas" panose="020B0609020204030204" pitchFamily="49" charset="0"/>
              </a:rPr>
              <a:t>Rectangle {</a:t>
            </a:r>
            <a:endParaRPr lang="en-CA" sz="1400" dirty="0">
              <a:latin typeface="Consolas" panose="020B0609020204030204" pitchFamily="49" charset="0"/>
              <a:cs typeface="Consolas" panose="020B0609020204030204" pitchFamily="49" charset="0"/>
            </a:endParaRPr>
          </a:p>
          <a:p>
            <a:pPr indent="-57150"/>
            <a:r>
              <a:rPr lang="en-CA" sz="1400" dirty="0">
                <a:latin typeface="Consolas" panose="020B0609020204030204" pitchFamily="49" charset="0"/>
                <a:cs typeface="Consolas" panose="020B0609020204030204" pitchFamily="49" charset="0"/>
              </a:rPr>
              <a:t>    private:</a:t>
            </a:r>
          </a:p>
          <a:p>
            <a:pPr indent="-57150"/>
            <a:r>
              <a:rPr lang="en-CA" sz="1400" dirty="0">
                <a:latin typeface="Consolas" panose="020B0609020204030204" pitchFamily="49" charset="0"/>
                <a:cs typeface="Consolas" panose="020B0609020204030204" pitchFamily="49" charset="0"/>
              </a:rPr>
              <a:t>        int </a:t>
            </a:r>
            <a:r>
              <a:rPr lang="en-CA" sz="1400" dirty="0" err="1">
                <a:latin typeface="Consolas" panose="020B0609020204030204" pitchFamily="49" charset="0"/>
                <a:cs typeface="Consolas" panose="020B0609020204030204" pitchFamily="49" charset="0"/>
              </a:rPr>
              <a:t>center_x</a:t>
            </a:r>
            <a:r>
              <a:rPr lang="en-CA" sz="1400" dirty="0">
                <a:latin typeface="Consolas" panose="020B0609020204030204" pitchFamily="49" charset="0"/>
                <a:cs typeface="Consolas" panose="020B0609020204030204" pitchFamily="49" charset="0"/>
              </a:rPr>
              <a:t>;       // um</a:t>
            </a:r>
          </a:p>
          <a:p>
            <a:pPr indent="-57150"/>
            <a:r>
              <a:rPr lang="en-CA" sz="1400" dirty="0">
                <a:latin typeface="Consolas" panose="020B0609020204030204" pitchFamily="49" charset="0"/>
                <a:cs typeface="Consolas" panose="020B0609020204030204" pitchFamily="49" charset="0"/>
              </a:rPr>
              <a:t>        int </a:t>
            </a:r>
            <a:r>
              <a:rPr lang="en-CA" sz="1400" dirty="0" err="1">
                <a:latin typeface="Consolas" panose="020B0609020204030204" pitchFamily="49" charset="0"/>
                <a:cs typeface="Consolas" panose="020B0609020204030204" pitchFamily="49" charset="0"/>
              </a:rPr>
              <a:t>center_y</a:t>
            </a:r>
            <a:r>
              <a:rPr lang="en-CA" sz="1400" dirty="0">
                <a:latin typeface="Consolas" panose="020B0609020204030204" pitchFamily="49" charset="0"/>
                <a:cs typeface="Consolas" panose="020B0609020204030204" pitchFamily="49" charset="0"/>
              </a:rPr>
              <a:t>;       // um</a:t>
            </a:r>
          </a:p>
          <a:p>
            <a:pPr indent="-57150"/>
            <a:r>
              <a:rPr lang="en-CA" sz="1400" dirty="0" smtClean="0">
                <a:latin typeface="Consolas" panose="020B0609020204030204" pitchFamily="49" charset="0"/>
                <a:cs typeface="Consolas" panose="020B0609020204030204" pitchFamily="49" charset="0"/>
              </a:rPr>
              <a:t>        unsigned int width; // um</a:t>
            </a:r>
          </a:p>
          <a:p>
            <a:pPr indent="-57150"/>
            <a:r>
              <a:rPr lang="en-CA" sz="1400" dirty="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unsigned int height;// </a:t>
            </a:r>
            <a:r>
              <a:rPr lang="en-CA" sz="1400" dirty="0">
                <a:latin typeface="Consolas" panose="020B0609020204030204" pitchFamily="49" charset="0"/>
                <a:cs typeface="Consolas" panose="020B0609020204030204" pitchFamily="49" charset="0"/>
              </a:rPr>
              <a:t>um</a:t>
            </a:r>
          </a:p>
          <a:p>
            <a:pPr indent="-57150"/>
            <a:r>
              <a:rPr lang="en-CA" sz="1400" dirty="0" smtClean="0">
                <a:latin typeface="Consolas" panose="020B0609020204030204" pitchFamily="49" charset="0"/>
                <a:cs typeface="Consolas" panose="020B0609020204030204" pitchFamily="49" charset="0"/>
              </a:rPr>
              <a:t>        bool solid;</a:t>
            </a:r>
          </a:p>
          <a:p>
            <a:pPr indent="-57150"/>
            <a:r>
              <a:rPr lang="en-CA" sz="1400" dirty="0">
                <a:latin typeface="Consolas" panose="020B0609020204030204" pitchFamily="49" charset="0"/>
                <a:cs typeface="Consolas" panose="020B0609020204030204" pitchFamily="49" charset="0"/>
              </a:rPr>
              <a:t>        unsigned int order</a:t>
            </a:r>
            <a:r>
              <a:rPr lang="en-CA" sz="1400" dirty="0" smtClean="0">
                <a:latin typeface="Consolas" panose="020B0609020204030204" pitchFamily="49" charset="0"/>
                <a:cs typeface="Consolas" panose="020B0609020204030204" pitchFamily="49" charset="0"/>
              </a:rPr>
              <a:t>;</a:t>
            </a:r>
            <a:endParaRPr lang="en-CA" sz="1400" dirty="0">
              <a:latin typeface="Consolas" panose="020B0609020204030204" pitchFamily="49" charset="0"/>
              <a:cs typeface="Consolas" panose="020B0609020204030204" pitchFamily="49" charset="0"/>
            </a:endParaRPr>
          </a:p>
          <a:p>
            <a:pPr indent="-57150"/>
            <a:r>
              <a:rPr lang="en-CA" sz="1400" dirty="0">
                <a:latin typeface="Consolas" panose="020B0609020204030204" pitchFamily="49" charset="0"/>
                <a:cs typeface="Consolas" panose="020B0609020204030204" pitchFamily="49" charset="0"/>
              </a:rPr>
              <a:t>};</a:t>
            </a:r>
          </a:p>
        </p:txBody>
      </p:sp>
      <p:sp>
        <p:nvSpPr>
          <p:cNvPr id="6" name="Rectangle 5"/>
          <p:cNvSpPr/>
          <p:nvPr/>
        </p:nvSpPr>
        <p:spPr>
          <a:xfrm>
            <a:off x="395536" y="4205987"/>
            <a:ext cx="4608512" cy="2246769"/>
          </a:xfrm>
          <a:prstGeom prst="rect">
            <a:avLst/>
          </a:prstGeom>
        </p:spPr>
        <p:txBody>
          <a:bodyPr wrap="square">
            <a:spAutoFit/>
          </a:bodyPr>
          <a:lstStyle/>
          <a:p>
            <a:pPr indent="-57150"/>
            <a:r>
              <a:rPr lang="en-CA" sz="1400" dirty="0">
                <a:latin typeface="Consolas" panose="020B0609020204030204" pitchFamily="49" charset="0"/>
                <a:cs typeface="Consolas" panose="020B0609020204030204" pitchFamily="49" charset="0"/>
              </a:rPr>
              <a:t>class </a:t>
            </a:r>
            <a:r>
              <a:rPr lang="en-CA" sz="1400" dirty="0" smtClean="0">
                <a:latin typeface="Consolas" panose="020B0609020204030204" pitchFamily="49" charset="0"/>
                <a:cs typeface="Consolas" panose="020B0609020204030204" pitchFamily="49" charset="0"/>
              </a:rPr>
              <a:t>Polygon {</a:t>
            </a:r>
            <a:endParaRPr lang="en-CA" sz="1400" dirty="0">
              <a:latin typeface="Consolas" panose="020B0609020204030204" pitchFamily="49" charset="0"/>
              <a:cs typeface="Consolas" panose="020B0609020204030204" pitchFamily="49" charset="0"/>
            </a:endParaRPr>
          </a:p>
          <a:p>
            <a:pPr indent="-57150"/>
            <a:r>
              <a:rPr lang="en-CA" sz="1400" dirty="0">
                <a:latin typeface="Consolas" panose="020B0609020204030204" pitchFamily="49" charset="0"/>
                <a:cs typeface="Consolas" panose="020B0609020204030204" pitchFamily="49" charset="0"/>
              </a:rPr>
              <a:t>    private:</a:t>
            </a:r>
          </a:p>
          <a:p>
            <a:pPr indent="-57150"/>
            <a:r>
              <a:rPr lang="en-CA" sz="1400" dirty="0">
                <a:latin typeface="Consolas" panose="020B0609020204030204" pitchFamily="49" charset="0"/>
                <a:cs typeface="Consolas" panose="020B0609020204030204" pitchFamily="49" charset="0"/>
              </a:rPr>
              <a:t>        int </a:t>
            </a:r>
            <a:r>
              <a:rPr lang="en-CA" sz="1400" dirty="0" err="1">
                <a:latin typeface="Consolas" panose="020B0609020204030204" pitchFamily="49" charset="0"/>
                <a:cs typeface="Consolas" panose="020B0609020204030204" pitchFamily="49" charset="0"/>
              </a:rPr>
              <a:t>center_x</a:t>
            </a:r>
            <a:r>
              <a:rPr lang="en-CA" sz="1400" dirty="0">
                <a:latin typeface="Consolas" panose="020B0609020204030204" pitchFamily="49" charset="0"/>
                <a:cs typeface="Consolas" panose="020B0609020204030204" pitchFamily="49" charset="0"/>
              </a:rPr>
              <a:t>;       // um</a:t>
            </a:r>
          </a:p>
          <a:p>
            <a:pPr indent="-57150"/>
            <a:r>
              <a:rPr lang="en-CA" sz="1400" dirty="0">
                <a:latin typeface="Consolas" panose="020B0609020204030204" pitchFamily="49" charset="0"/>
                <a:cs typeface="Consolas" panose="020B0609020204030204" pitchFamily="49" charset="0"/>
              </a:rPr>
              <a:t>        int </a:t>
            </a:r>
            <a:r>
              <a:rPr lang="en-CA" sz="1400" dirty="0" err="1">
                <a:latin typeface="Consolas" panose="020B0609020204030204" pitchFamily="49" charset="0"/>
                <a:cs typeface="Consolas" panose="020B0609020204030204" pitchFamily="49" charset="0"/>
              </a:rPr>
              <a:t>center_y</a:t>
            </a:r>
            <a:r>
              <a:rPr lang="en-CA" sz="1400" dirty="0">
                <a:latin typeface="Consolas" panose="020B0609020204030204" pitchFamily="49" charset="0"/>
                <a:cs typeface="Consolas" panose="020B0609020204030204" pitchFamily="49" charset="0"/>
              </a:rPr>
              <a:t>;       // um</a:t>
            </a:r>
          </a:p>
          <a:p>
            <a:pPr indent="-57150"/>
            <a:r>
              <a:rPr lang="en-CA" sz="1400" dirty="0" smtClean="0">
                <a:latin typeface="Consolas" panose="020B0609020204030204" pitchFamily="49" charset="0"/>
                <a:cs typeface="Consolas" panose="020B0609020204030204" pitchFamily="49" charset="0"/>
              </a:rPr>
              <a:t>        unsigned int width; // </a:t>
            </a:r>
            <a:r>
              <a:rPr lang="en-CA" sz="1400" dirty="0">
                <a:latin typeface="Consolas" panose="020B0609020204030204" pitchFamily="49" charset="0"/>
                <a:cs typeface="Consolas" panose="020B0609020204030204" pitchFamily="49" charset="0"/>
              </a:rPr>
              <a:t>um</a:t>
            </a:r>
          </a:p>
          <a:p>
            <a:pPr indent="-57150"/>
            <a:r>
              <a:rPr lang="en-CA" sz="1400" dirty="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unsigned int height;// </a:t>
            </a:r>
            <a:r>
              <a:rPr lang="en-CA" sz="1400" dirty="0">
                <a:latin typeface="Consolas" panose="020B0609020204030204" pitchFamily="49" charset="0"/>
                <a:cs typeface="Consolas" panose="020B0609020204030204" pitchFamily="49" charset="0"/>
              </a:rPr>
              <a:t>um</a:t>
            </a:r>
          </a:p>
          <a:p>
            <a:pPr indent="-57150"/>
            <a:r>
              <a:rPr lang="en-CA" sz="1400" dirty="0" smtClean="0">
                <a:latin typeface="Consolas" panose="020B0609020204030204" pitchFamily="49" charset="0"/>
                <a:cs typeface="Consolas" panose="020B0609020204030204" pitchFamily="49" charset="0"/>
              </a:rPr>
              <a:t>        unsigned int </a:t>
            </a:r>
            <a:r>
              <a:rPr lang="en-CA" sz="1400" dirty="0" err="1" smtClean="0">
                <a:latin typeface="Consolas" panose="020B0609020204030204" pitchFamily="49" charset="0"/>
                <a:cs typeface="Consolas" panose="020B0609020204030204" pitchFamily="49" charset="0"/>
              </a:rPr>
              <a:t>num_sides</a:t>
            </a:r>
            <a:r>
              <a:rPr lang="en-CA" sz="1400" dirty="0" smtClean="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 3, 4, ...</a:t>
            </a:r>
            <a:endParaRPr lang="en-CA" sz="1400" dirty="0">
              <a:latin typeface="Consolas" panose="020B0609020204030204" pitchFamily="49" charset="0"/>
              <a:cs typeface="Consolas" panose="020B0609020204030204" pitchFamily="49" charset="0"/>
            </a:endParaRPr>
          </a:p>
          <a:p>
            <a:pPr indent="-57150"/>
            <a:r>
              <a:rPr lang="en-CA" sz="1400" dirty="0" smtClean="0">
                <a:latin typeface="Consolas" panose="020B0609020204030204" pitchFamily="49" charset="0"/>
                <a:cs typeface="Consolas" panose="020B0609020204030204" pitchFamily="49" charset="0"/>
              </a:rPr>
              <a:t>        </a:t>
            </a:r>
            <a:r>
              <a:rPr lang="en-CA" sz="1400" dirty="0">
                <a:latin typeface="Consolas" panose="020B0609020204030204" pitchFamily="49" charset="0"/>
                <a:cs typeface="Consolas" panose="020B0609020204030204" pitchFamily="49" charset="0"/>
              </a:rPr>
              <a:t>bool </a:t>
            </a:r>
            <a:r>
              <a:rPr lang="en-CA" sz="1400" dirty="0" smtClean="0">
                <a:latin typeface="Consolas" panose="020B0609020204030204" pitchFamily="49" charset="0"/>
                <a:cs typeface="Consolas" panose="020B0609020204030204" pitchFamily="49" charset="0"/>
              </a:rPr>
              <a:t>solid;</a:t>
            </a:r>
          </a:p>
          <a:p>
            <a:pPr indent="-57150"/>
            <a:r>
              <a:rPr lang="en-CA" sz="1400" dirty="0">
                <a:latin typeface="Consolas" panose="020B0609020204030204" pitchFamily="49" charset="0"/>
                <a:cs typeface="Consolas" panose="020B0609020204030204" pitchFamily="49" charset="0"/>
              </a:rPr>
              <a:t>        unsigned int order;</a:t>
            </a:r>
          </a:p>
          <a:p>
            <a:pPr indent="-57150"/>
            <a:r>
              <a:rPr lang="en-CA" sz="1400" dirty="0" smtClean="0">
                <a:latin typeface="Consolas" panose="020B0609020204030204" pitchFamily="49" charset="0"/>
                <a:cs typeface="Consolas" panose="020B0609020204030204" pitchFamily="49" charset="0"/>
              </a:rPr>
              <a:t>};</a:t>
            </a:r>
            <a:endParaRPr lang="en-CA" sz="1400" dirty="0">
              <a:latin typeface="Consolas" panose="020B0609020204030204" pitchFamily="49" charset="0"/>
              <a:cs typeface="Consolas" panose="020B0609020204030204" pitchFamily="49" charset="0"/>
            </a:endParaRPr>
          </a:p>
        </p:txBody>
      </p:sp>
      <p:pic>
        <p:nvPicPr>
          <p:cNvPr id="5123" name="Picture 3" descr="C:\Users\dwharder\Desktop\rectang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0505" y="3514320"/>
            <a:ext cx="979487" cy="6921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dwharder\Desktop\ellipse - Cop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5381181"/>
            <a:ext cx="1085850" cy="852487"/>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dwharder\Desktop\polyg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6260802"/>
            <a:ext cx="2822575" cy="336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5330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Inheritance</a:t>
            </a:r>
            <a:endParaRPr lang="en-CA" dirty="0"/>
          </a:p>
        </p:txBody>
      </p:sp>
      <p:sp>
        <p:nvSpPr>
          <p:cNvPr id="8" name="Content Placeholder 7"/>
          <p:cNvSpPr>
            <a:spLocks noGrp="1"/>
          </p:cNvSpPr>
          <p:nvPr>
            <p:ph idx="1"/>
          </p:nvPr>
        </p:nvSpPr>
        <p:spPr/>
        <p:txBody>
          <a:bodyPr/>
          <a:lstStyle/>
          <a:p>
            <a:r>
              <a:rPr lang="en-CA" dirty="0" smtClean="0"/>
              <a:t>Next, how do we store the graphics that have been created?</a:t>
            </a:r>
          </a:p>
          <a:p>
            <a:pPr lvl="1"/>
            <a:r>
              <a:rPr lang="en-CA" dirty="0" smtClean="0"/>
              <a:t>We would need:</a:t>
            </a:r>
          </a:p>
          <a:p>
            <a:pPr lvl="2"/>
            <a:r>
              <a:rPr lang="en-CA" dirty="0" smtClean="0"/>
              <a:t>A linked list or an list for each of:</a:t>
            </a:r>
          </a:p>
          <a:p>
            <a:pPr lvl="3"/>
            <a:r>
              <a:rPr lang="en-CA" dirty="0" smtClean="0"/>
              <a:t>Rectangles</a:t>
            </a:r>
          </a:p>
          <a:p>
            <a:pPr lvl="3"/>
            <a:r>
              <a:rPr lang="en-CA" dirty="0" smtClean="0"/>
              <a:t>Ellipses</a:t>
            </a:r>
          </a:p>
          <a:p>
            <a:pPr lvl="3"/>
            <a:r>
              <a:rPr lang="en-CA" dirty="0" smtClean="0"/>
              <a:t>Polygons</a:t>
            </a:r>
          </a:p>
          <a:p>
            <a:pPr lvl="3"/>
            <a:endParaRPr lang="en-CA" dirty="0"/>
          </a:p>
        </p:txBody>
      </p:sp>
      <p:sp>
        <p:nvSpPr>
          <p:cNvPr id="9" name="Rectangle 8"/>
          <p:cNvSpPr/>
          <p:nvPr/>
        </p:nvSpPr>
        <p:spPr>
          <a:xfrm>
            <a:off x="467544" y="3861048"/>
            <a:ext cx="4572000" cy="1384995"/>
          </a:xfrm>
          <a:prstGeom prst="rect">
            <a:avLst/>
          </a:prstGeom>
        </p:spPr>
        <p:txBody>
          <a:bodyPr>
            <a:spAutoFit/>
          </a:bodyPr>
          <a:lstStyle/>
          <a:p>
            <a:r>
              <a:rPr lang="en-CA" sz="1400" dirty="0">
                <a:latin typeface="Consolas" panose="020B0609020204030204" pitchFamily="49" charset="0"/>
                <a:cs typeface="Consolas" panose="020B0609020204030204" pitchFamily="49" charset="0"/>
              </a:rPr>
              <a:t>class Graphic {</a:t>
            </a:r>
          </a:p>
          <a:p>
            <a:r>
              <a:rPr lang="en-CA" sz="1400" dirty="0">
                <a:latin typeface="Consolas" panose="020B0609020204030204" pitchFamily="49" charset="0"/>
                <a:cs typeface="Consolas" panose="020B0609020204030204" pitchFamily="49" charset="0"/>
              </a:rPr>
              <a:t>    private:</a:t>
            </a:r>
          </a:p>
          <a:p>
            <a:r>
              <a:rPr lang="en-CA" sz="1400" dirty="0">
                <a:latin typeface="Consolas" panose="020B0609020204030204" pitchFamily="49" charset="0"/>
                <a:cs typeface="Consolas" panose="020B0609020204030204" pitchFamily="49" charset="0"/>
              </a:rPr>
              <a:t>        </a:t>
            </a:r>
            <a:r>
              <a:rPr lang="en-CA" sz="1400" dirty="0" err="1">
                <a:latin typeface="Consolas" panose="020B0609020204030204" pitchFamily="49" charset="0"/>
                <a:cs typeface="Consolas" panose="020B0609020204030204" pitchFamily="49" charset="0"/>
              </a:rPr>
              <a:t>Linked_list</a:t>
            </a:r>
            <a:r>
              <a:rPr lang="en-CA" sz="1400" dirty="0">
                <a:latin typeface="Consolas" panose="020B0609020204030204" pitchFamily="49" charset="0"/>
                <a:cs typeface="Consolas" panose="020B0609020204030204" pitchFamily="49" charset="0"/>
              </a:rPr>
              <a:t>&lt;Rectangle&gt; rectangles;</a:t>
            </a:r>
          </a:p>
          <a:p>
            <a:r>
              <a:rPr lang="en-CA" sz="1400" dirty="0">
                <a:latin typeface="Consolas" panose="020B0609020204030204" pitchFamily="49" charset="0"/>
                <a:cs typeface="Consolas" panose="020B0609020204030204" pitchFamily="49" charset="0"/>
              </a:rPr>
              <a:t>        </a:t>
            </a:r>
            <a:r>
              <a:rPr lang="en-CA" sz="1400" dirty="0" err="1">
                <a:latin typeface="Consolas" panose="020B0609020204030204" pitchFamily="49" charset="0"/>
                <a:cs typeface="Consolas" panose="020B0609020204030204" pitchFamily="49" charset="0"/>
              </a:rPr>
              <a:t>Linked_list</a:t>
            </a:r>
            <a:r>
              <a:rPr lang="en-CA" sz="1400" dirty="0">
                <a:latin typeface="Consolas" panose="020B0609020204030204" pitchFamily="49" charset="0"/>
                <a:cs typeface="Consolas" panose="020B0609020204030204" pitchFamily="49" charset="0"/>
              </a:rPr>
              <a:t>&lt;Ellipse&gt; </a:t>
            </a:r>
            <a:r>
              <a:rPr lang="en-CA" sz="1400" dirty="0" smtClean="0">
                <a:latin typeface="Consolas" panose="020B0609020204030204" pitchFamily="49" charset="0"/>
                <a:cs typeface="Consolas" panose="020B0609020204030204" pitchFamily="49" charset="0"/>
              </a:rPr>
              <a:t>  ellipses</a:t>
            </a:r>
            <a:r>
              <a:rPr lang="en-CA" sz="1400" dirty="0">
                <a:latin typeface="Consolas" panose="020B0609020204030204" pitchFamily="49" charset="0"/>
                <a:cs typeface="Consolas" panose="020B0609020204030204" pitchFamily="49" charset="0"/>
              </a:rPr>
              <a:t>;</a:t>
            </a:r>
          </a:p>
          <a:p>
            <a:r>
              <a:rPr lang="en-CA" sz="1400" dirty="0">
                <a:latin typeface="Consolas" panose="020B0609020204030204" pitchFamily="49" charset="0"/>
                <a:cs typeface="Consolas" panose="020B0609020204030204" pitchFamily="49" charset="0"/>
              </a:rPr>
              <a:t>        </a:t>
            </a:r>
            <a:r>
              <a:rPr lang="en-CA" sz="1400" dirty="0" err="1">
                <a:latin typeface="Consolas" panose="020B0609020204030204" pitchFamily="49" charset="0"/>
                <a:cs typeface="Consolas" panose="020B0609020204030204" pitchFamily="49" charset="0"/>
              </a:rPr>
              <a:t>Linked_list</a:t>
            </a:r>
            <a:r>
              <a:rPr lang="en-CA" sz="1400" dirty="0">
                <a:latin typeface="Consolas" panose="020B0609020204030204" pitchFamily="49" charset="0"/>
                <a:cs typeface="Consolas" panose="020B0609020204030204" pitchFamily="49" charset="0"/>
              </a:rPr>
              <a:t>&lt;Polygon&gt; </a:t>
            </a:r>
            <a:r>
              <a:rPr lang="en-CA" sz="1400" dirty="0" smtClean="0">
                <a:latin typeface="Consolas" panose="020B0609020204030204" pitchFamily="49" charset="0"/>
                <a:cs typeface="Consolas" panose="020B0609020204030204" pitchFamily="49" charset="0"/>
              </a:rPr>
              <a:t>  polygons</a:t>
            </a:r>
            <a:r>
              <a:rPr lang="en-CA" sz="1400" dirty="0">
                <a:latin typeface="Consolas" panose="020B0609020204030204" pitchFamily="49" charset="0"/>
                <a:cs typeface="Consolas" panose="020B0609020204030204" pitchFamily="49" charset="0"/>
              </a:rPr>
              <a:t>;</a:t>
            </a:r>
          </a:p>
          <a:p>
            <a:r>
              <a:rPr lang="en-CA" sz="1400" dirty="0">
                <a:latin typeface="Consolas" panose="020B0609020204030204" pitchFamily="49" charset="0"/>
                <a:cs typeface="Consolas" panose="020B0609020204030204" pitchFamily="49" charset="0"/>
              </a:rPr>
              <a:t>};</a:t>
            </a:r>
            <a:r>
              <a:rPr lang="en-CA" sz="1400" dirty="0"/>
              <a:t> </a:t>
            </a:r>
          </a:p>
        </p:txBody>
      </p:sp>
      <p:sp>
        <p:nvSpPr>
          <p:cNvPr id="14" name="Rectangle 13"/>
          <p:cNvSpPr/>
          <p:nvPr/>
        </p:nvSpPr>
        <p:spPr>
          <a:xfrm>
            <a:off x="4355976" y="5085184"/>
            <a:ext cx="3384376" cy="1384995"/>
          </a:xfrm>
          <a:prstGeom prst="rect">
            <a:avLst/>
          </a:prstGeom>
        </p:spPr>
        <p:txBody>
          <a:bodyPr wrap="square">
            <a:spAutoFit/>
          </a:bodyPr>
          <a:lstStyle/>
          <a:p>
            <a:r>
              <a:rPr lang="en-CA" sz="1400" dirty="0">
                <a:latin typeface="Consolas" panose="020B0609020204030204" pitchFamily="49" charset="0"/>
                <a:cs typeface="Consolas" panose="020B0609020204030204" pitchFamily="49" charset="0"/>
              </a:rPr>
              <a:t>class Graphic {</a:t>
            </a:r>
          </a:p>
          <a:p>
            <a:r>
              <a:rPr lang="en-CA" sz="1400" dirty="0">
                <a:latin typeface="Consolas" panose="020B0609020204030204" pitchFamily="49" charset="0"/>
                <a:cs typeface="Consolas" panose="020B0609020204030204" pitchFamily="49" charset="0"/>
              </a:rPr>
              <a:t>    private:</a:t>
            </a:r>
          </a:p>
          <a:p>
            <a:r>
              <a:rPr lang="en-CA" sz="1400" dirty="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Rectangle *</a:t>
            </a:r>
            <a:r>
              <a:rPr lang="en-CA" sz="1400" dirty="0" err="1" smtClean="0">
                <a:latin typeface="Consolas" panose="020B0609020204030204" pitchFamily="49" charset="0"/>
                <a:cs typeface="Consolas" panose="020B0609020204030204" pitchFamily="49" charset="0"/>
              </a:rPr>
              <a:t>a_rectangles</a:t>
            </a:r>
            <a:r>
              <a:rPr lang="en-CA" sz="1400" dirty="0">
                <a:latin typeface="Consolas" panose="020B0609020204030204" pitchFamily="49" charset="0"/>
                <a:cs typeface="Consolas" panose="020B0609020204030204" pitchFamily="49" charset="0"/>
              </a:rPr>
              <a:t>;</a:t>
            </a:r>
          </a:p>
          <a:p>
            <a:r>
              <a:rPr lang="en-CA" sz="1400" dirty="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Ellipse   *</a:t>
            </a:r>
            <a:r>
              <a:rPr lang="en-CA" sz="1400" dirty="0" err="1" smtClean="0">
                <a:latin typeface="Consolas" panose="020B0609020204030204" pitchFamily="49" charset="0"/>
                <a:cs typeface="Consolas" panose="020B0609020204030204" pitchFamily="49" charset="0"/>
              </a:rPr>
              <a:t>a_ellipses</a:t>
            </a:r>
            <a:r>
              <a:rPr lang="en-CA" sz="1400" dirty="0">
                <a:latin typeface="Consolas" panose="020B0609020204030204" pitchFamily="49" charset="0"/>
                <a:cs typeface="Consolas" panose="020B0609020204030204" pitchFamily="49" charset="0"/>
              </a:rPr>
              <a:t>;</a:t>
            </a:r>
          </a:p>
          <a:p>
            <a:r>
              <a:rPr lang="en-CA" sz="1400" dirty="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Polygon   *</a:t>
            </a:r>
            <a:r>
              <a:rPr lang="en-CA" sz="1400" dirty="0" err="1" smtClean="0">
                <a:latin typeface="Consolas" panose="020B0609020204030204" pitchFamily="49" charset="0"/>
                <a:cs typeface="Consolas" panose="020B0609020204030204" pitchFamily="49" charset="0"/>
              </a:rPr>
              <a:t>a_polygons</a:t>
            </a:r>
            <a:r>
              <a:rPr lang="en-CA" sz="1400" dirty="0">
                <a:latin typeface="Consolas" panose="020B0609020204030204" pitchFamily="49" charset="0"/>
                <a:cs typeface="Consolas" panose="020B0609020204030204" pitchFamily="49" charset="0"/>
              </a:rPr>
              <a:t>;</a:t>
            </a:r>
          </a:p>
          <a:p>
            <a:r>
              <a:rPr lang="en-CA" sz="1400" dirty="0">
                <a:latin typeface="Consolas" panose="020B0609020204030204" pitchFamily="49" charset="0"/>
                <a:cs typeface="Consolas" panose="020B0609020204030204" pitchFamily="49" charset="0"/>
              </a:rPr>
              <a:t>};</a:t>
            </a:r>
            <a:r>
              <a:rPr lang="en-CA" sz="1400" dirty="0"/>
              <a:t> </a:t>
            </a:r>
          </a:p>
        </p:txBody>
      </p:sp>
    </p:spTree>
    <p:extLst>
      <p:ext uri="{BB962C8B-B14F-4D97-AF65-F5344CB8AC3E}">
        <p14:creationId xmlns:p14="http://schemas.microsoft.com/office/powerpoint/2010/main" val="29179529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Inheritance</a:t>
            </a:r>
            <a:endParaRPr lang="en-CA" dirty="0"/>
          </a:p>
        </p:txBody>
      </p:sp>
      <p:sp>
        <p:nvSpPr>
          <p:cNvPr id="3" name="Content Placeholder 2"/>
          <p:cNvSpPr>
            <a:spLocks noGrp="1"/>
          </p:cNvSpPr>
          <p:nvPr>
            <p:ph idx="1"/>
          </p:nvPr>
        </p:nvSpPr>
        <p:spPr>
          <a:xfrm>
            <a:off x="457200" y="1600200"/>
            <a:ext cx="8075240" cy="4525963"/>
          </a:xfrm>
        </p:spPr>
        <p:txBody>
          <a:bodyPr/>
          <a:lstStyle/>
          <a:p>
            <a:r>
              <a:rPr lang="en-CA" dirty="0" smtClean="0"/>
              <a:t>Suppose you now want to add a star:</a:t>
            </a:r>
          </a:p>
          <a:p>
            <a:endParaRPr lang="en-CA" dirty="0"/>
          </a:p>
          <a:p>
            <a:endParaRPr lang="en-CA" dirty="0" smtClean="0"/>
          </a:p>
          <a:p>
            <a:endParaRPr lang="en-CA" dirty="0"/>
          </a:p>
          <a:p>
            <a:endParaRPr lang="en-CA" dirty="0" smtClean="0"/>
          </a:p>
          <a:p>
            <a:endParaRPr lang="en-CA" dirty="0"/>
          </a:p>
          <a:p>
            <a:endParaRPr lang="en-CA" dirty="0" smtClean="0"/>
          </a:p>
          <a:p>
            <a:r>
              <a:rPr lang="en-CA" dirty="0" smtClean="0"/>
              <a:t>Do we now have to update our graphic class?</a:t>
            </a:r>
          </a:p>
          <a:p>
            <a:pPr marL="914400" lvl="2" indent="0">
              <a:buNone/>
            </a:pPr>
            <a:r>
              <a:rPr lang="en-CA" sz="1600" dirty="0">
                <a:latin typeface="Consolas" panose="020B0609020204030204" pitchFamily="49" charset="0"/>
                <a:cs typeface="Consolas" panose="020B0609020204030204" pitchFamily="49" charset="0"/>
              </a:rPr>
              <a:t>class Graphic {</a:t>
            </a:r>
          </a:p>
          <a:p>
            <a:pPr marL="914400" lvl="2" indent="0">
              <a:buNone/>
            </a:pPr>
            <a:r>
              <a:rPr lang="en-CA" sz="1600" dirty="0">
                <a:latin typeface="Consolas" panose="020B0609020204030204" pitchFamily="49" charset="0"/>
                <a:cs typeface="Consolas" panose="020B0609020204030204" pitchFamily="49" charset="0"/>
              </a:rPr>
              <a:t>    private:</a:t>
            </a:r>
          </a:p>
          <a:p>
            <a:pPr marL="914400" lvl="2" indent="0">
              <a:buNone/>
            </a:pPr>
            <a:r>
              <a:rPr lang="en-CA" sz="1600" dirty="0">
                <a:latin typeface="Consolas" panose="020B0609020204030204" pitchFamily="49" charset="0"/>
                <a:cs typeface="Consolas" panose="020B0609020204030204" pitchFamily="49" charset="0"/>
              </a:rPr>
              <a:t>        </a:t>
            </a:r>
            <a:r>
              <a:rPr lang="en-CA" sz="1600" dirty="0" err="1">
                <a:latin typeface="Consolas" panose="020B0609020204030204" pitchFamily="49" charset="0"/>
                <a:cs typeface="Consolas" panose="020B0609020204030204" pitchFamily="49" charset="0"/>
              </a:rPr>
              <a:t>Linked_list</a:t>
            </a:r>
            <a:r>
              <a:rPr lang="en-CA" sz="1600" dirty="0">
                <a:latin typeface="Consolas" panose="020B0609020204030204" pitchFamily="49" charset="0"/>
                <a:cs typeface="Consolas" panose="020B0609020204030204" pitchFamily="49" charset="0"/>
              </a:rPr>
              <a:t>&lt;Rectangle&gt; rectangles;</a:t>
            </a:r>
          </a:p>
          <a:p>
            <a:pPr marL="914400" lvl="2" indent="0">
              <a:buNone/>
            </a:pPr>
            <a:r>
              <a:rPr lang="en-CA" sz="1600" dirty="0">
                <a:latin typeface="Consolas" panose="020B0609020204030204" pitchFamily="49" charset="0"/>
                <a:cs typeface="Consolas" panose="020B0609020204030204" pitchFamily="49" charset="0"/>
              </a:rPr>
              <a:t>        </a:t>
            </a:r>
            <a:r>
              <a:rPr lang="en-CA" sz="1600" dirty="0" err="1">
                <a:latin typeface="Consolas" panose="020B0609020204030204" pitchFamily="49" charset="0"/>
                <a:cs typeface="Consolas" panose="020B0609020204030204" pitchFamily="49" charset="0"/>
              </a:rPr>
              <a:t>Linked_list</a:t>
            </a:r>
            <a:r>
              <a:rPr lang="en-CA" sz="1600" dirty="0">
                <a:latin typeface="Consolas" panose="020B0609020204030204" pitchFamily="49" charset="0"/>
                <a:cs typeface="Consolas" panose="020B0609020204030204" pitchFamily="49" charset="0"/>
              </a:rPr>
              <a:t>&lt;Ellipse&gt; ellipses;</a:t>
            </a:r>
          </a:p>
          <a:p>
            <a:pPr marL="914400" lvl="2" indent="0">
              <a:buNone/>
            </a:pPr>
            <a:r>
              <a:rPr lang="en-CA" sz="1600" dirty="0">
                <a:latin typeface="Consolas" panose="020B0609020204030204" pitchFamily="49" charset="0"/>
                <a:cs typeface="Consolas" panose="020B0609020204030204" pitchFamily="49" charset="0"/>
              </a:rPr>
              <a:t>        </a:t>
            </a:r>
            <a:r>
              <a:rPr lang="en-CA" sz="1600" dirty="0" err="1">
                <a:latin typeface="Consolas" panose="020B0609020204030204" pitchFamily="49" charset="0"/>
                <a:cs typeface="Consolas" panose="020B0609020204030204" pitchFamily="49" charset="0"/>
              </a:rPr>
              <a:t>Linked_list</a:t>
            </a:r>
            <a:r>
              <a:rPr lang="en-CA" sz="1600" dirty="0">
                <a:latin typeface="Consolas" panose="020B0609020204030204" pitchFamily="49" charset="0"/>
                <a:cs typeface="Consolas" panose="020B0609020204030204" pitchFamily="49" charset="0"/>
              </a:rPr>
              <a:t>&lt;Polygon&gt; polygons;</a:t>
            </a:r>
          </a:p>
          <a:p>
            <a:pPr marL="914400" lvl="2" indent="0">
              <a:buNone/>
            </a:pPr>
            <a:r>
              <a:rPr lang="en-CA" sz="1600" dirty="0">
                <a:solidFill>
                  <a:srgbClr val="FF0000"/>
                </a:solidFill>
                <a:latin typeface="Consolas" panose="020B0609020204030204" pitchFamily="49" charset="0"/>
                <a:cs typeface="Consolas" panose="020B0609020204030204" pitchFamily="49" charset="0"/>
              </a:rPr>
              <a:t>        </a:t>
            </a:r>
            <a:r>
              <a:rPr lang="en-CA" sz="1600" dirty="0" err="1" smtClean="0">
                <a:solidFill>
                  <a:srgbClr val="FF0000"/>
                </a:solidFill>
                <a:latin typeface="Consolas" panose="020B0609020204030204" pitchFamily="49" charset="0"/>
                <a:cs typeface="Consolas" panose="020B0609020204030204" pitchFamily="49" charset="0"/>
              </a:rPr>
              <a:t>Linked_list</a:t>
            </a:r>
            <a:r>
              <a:rPr lang="en-CA" sz="1600" dirty="0" smtClean="0">
                <a:solidFill>
                  <a:srgbClr val="FF0000"/>
                </a:solidFill>
                <a:latin typeface="Consolas" panose="020B0609020204030204" pitchFamily="49" charset="0"/>
                <a:cs typeface="Consolas" panose="020B0609020204030204" pitchFamily="49" charset="0"/>
              </a:rPr>
              <a:t>&lt;Star&gt; </a:t>
            </a:r>
            <a:r>
              <a:rPr lang="en-CA" sz="1600" dirty="0">
                <a:solidFill>
                  <a:srgbClr val="FF0000"/>
                </a:solidFill>
                <a:latin typeface="Consolas" panose="020B0609020204030204" pitchFamily="49" charset="0"/>
                <a:cs typeface="Consolas" panose="020B0609020204030204" pitchFamily="49" charset="0"/>
              </a:rPr>
              <a:t>polygons;</a:t>
            </a:r>
          </a:p>
          <a:p>
            <a:pPr marL="914400" lvl="2" indent="0">
              <a:buNone/>
            </a:pPr>
            <a:r>
              <a:rPr lang="en-CA" sz="1600" dirty="0" smtClean="0">
                <a:latin typeface="Consolas" panose="020B0609020204030204" pitchFamily="49" charset="0"/>
                <a:cs typeface="Consolas" panose="020B0609020204030204" pitchFamily="49" charset="0"/>
              </a:rPr>
              <a:t>};</a:t>
            </a:r>
            <a:r>
              <a:rPr lang="en-CA" sz="1600" dirty="0" smtClean="0"/>
              <a:t> </a:t>
            </a:r>
            <a:endParaRPr lang="en-CA" sz="1600" dirty="0"/>
          </a:p>
          <a:p>
            <a:endParaRPr lang="en-CA" dirty="0" smtClean="0"/>
          </a:p>
        </p:txBody>
      </p:sp>
      <p:sp>
        <p:nvSpPr>
          <p:cNvPr id="7" name="Rectangle 6"/>
          <p:cNvSpPr/>
          <p:nvPr/>
        </p:nvSpPr>
        <p:spPr>
          <a:xfrm>
            <a:off x="2253527" y="1916832"/>
            <a:ext cx="4219847" cy="2123658"/>
          </a:xfrm>
          <a:prstGeom prst="rect">
            <a:avLst/>
          </a:prstGeom>
        </p:spPr>
        <p:txBody>
          <a:bodyPr wrap="square">
            <a:spAutoFit/>
          </a:bodyPr>
          <a:lstStyle/>
          <a:p>
            <a:pPr indent="-57150"/>
            <a:r>
              <a:rPr lang="en-CA" sz="1200" dirty="0">
                <a:latin typeface="Consolas" panose="020B0609020204030204" pitchFamily="49" charset="0"/>
                <a:cs typeface="Consolas" panose="020B0609020204030204" pitchFamily="49" charset="0"/>
              </a:rPr>
              <a:t>class </a:t>
            </a:r>
            <a:r>
              <a:rPr lang="en-CA" sz="1200" dirty="0" smtClean="0">
                <a:latin typeface="Consolas" panose="020B0609020204030204" pitchFamily="49" charset="0"/>
                <a:cs typeface="Consolas" panose="020B0609020204030204" pitchFamily="49" charset="0"/>
              </a:rPr>
              <a:t>Star {</a:t>
            </a:r>
            <a:endParaRPr lang="en-CA" sz="1200" dirty="0">
              <a:latin typeface="Consolas" panose="020B0609020204030204" pitchFamily="49" charset="0"/>
              <a:cs typeface="Consolas" panose="020B0609020204030204" pitchFamily="49" charset="0"/>
            </a:endParaRPr>
          </a:p>
          <a:p>
            <a:pPr indent="-57150"/>
            <a:r>
              <a:rPr lang="en-CA" sz="1200" dirty="0">
                <a:latin typeface="Consolas" panose="020B0609020204030204" pitchFamily="49" charset="0"/>
                <a:cs typeface="Consolas" panose="020B0609020204030204" pitchFamily="49" charset="0"/>
              </a:rPr>
              <a:t>    private:</a:t>
            </a:r>
          </a:p>
          <a:p>
            <a:pPr indent="-57150"/>
            <a:r>
              <a:rPr lang="en-CA" sz="1200" dirty="0">
                <a:latin typeface="Consolas" panose="020B0609020204030204" pitchFamily="49" charset="0"/>
                <a:cs typeface="Consolas" panose="020B0609020204030204" pitchFamily="49" charset="0"/>
              </a:rPr>
              <a:t>        int </a:t>
            </a:r>
            <a:r>
              <a:rPr lang="en-CA" sz="1200" dirty="0" err="1">
                <a:latin typeface="Consolas" panose="020B0609020204030204" pitchFamily="49" charset="0"/>
                <a:cs typeface="Consolas" panose="020B0609020204030204" pitchFamily="49" charset="0"/>
              </a:rPr>
              <a:t>center_x</a:t>
            </a:r>
            <a:r>
              <a:rPr lang="en-CA" sz="1200" dirty="0">
                <a:latin typeface="Consolas" panose="020B0609020204030204" pitchFamily="49" charset="0"/>
                <a:cs typeface="Consolas" panose="020B0609020204030204" pitchFamily="49" charset="0"/>
              </a:rPr>
              <a:t>;       // um</a:t>
            </a:r>
          </a:p>
          <a:p>
            <a:pPr indent="-57150"/>
            <a:r>
              <a:rPr lang="en-CA" sz="1200" dirty="0">
                <a:latin typeface="Consolas" panose="020B0609020204030204" pitchFamily="49" charset="0"/>
                <a:cs typeface="Consolas" panose="020B0609020204030204" pitchFamily="49" charset="0"/>
              </a:rPr>
              <a:t>        int </a:t>
            </a:r>
            <a:r>
              <a:rPr lang="en-CA" sz="1200" dirty="0" err="1">
                <a:latin typeface="Consolas" panose="020B0609020204030204" pitchFamily="49" charset="0"/>
                <a:cs typeface="Consolas" panose="020B0609020204030204" pitchFamily="49" charset="0"/>
              </a:rPr>
              <a:t>center_y</a:t>
            </a:r>
            <a:r>
              <a:rPr lang="en-CA" sz="1200" dirty="0">
                <a:latin typeface="Consolas" panose="020B0609020204030204" pitchFamily="49" charset="0"/>
                <a:cs typeface="Consolas" panose="020B0609020204030204" pitchFamily="49" charset="0"/>
              </a:rPr>
              <a:t>;       // um</a:t>
            </a:r>
          </a:p>
          <a:p>
            <a:pPr indent="-57150"/>
            <a:r>
              <a:rPr lang="en-CA" sz="1200" dirty="0" smtClean="0">
                <a:latin typeface="Consolas" panose="020B0609020204030204" pitchFamily="49" charset="0"/>
                <a:cs typeface="Consolas" panose="020B0609020204030204" pitchFamily="49" charset="0"/>
              </a:rPr>
              <a:t>        unsigned int width; // </a:t>
            </a:r>
            <a:r>
              <a:rPr lang="en-CA" sz="1200" dirty="0">
                <a:latin typeface="Consolas" panose="020B0609020204030204" pitchFamily="49" charset="0"/>
                <a:cs typeface="Consolas" panose="020B0609020204030204" pitchFamily="49" charset="0"/>
              </a:rPr>
              <a:t>um</a:t>
            </a:r>
          </a:p>
          <a:p>
            <a:pPr indent="-57150"/>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unsigned int height;// </a:t>
            </a:r>
            <a:r>
              <a:rPr lang="en-CA" sz="1200" dirty="0">
                <a:latin typeface="Consolas" panose="020B0609020204030204" pitchFamily="49" charset="0"/>
                <a:cs typeface="Consolas" panose="020B0609020204030204" pitchFamily="49" charset="0"/>
              </a:rPr>
              <a:t>um</a:t>
            </a:r>
          </a:p>
          <a:p>
            <a:pPr indent="-57150"/>
            <a:r>
              <a:rPr lang="en-CA" sz="1200" dirty="0" smtClean="0">
                <a:latin typeface="Consolas" panose="020B0609020204030204" pitchFamily="49" charset="0"/>
                <a:cs typeface="Consolas" panose="020B0609020204030204" pitchFamily="49" charset="0"/>
              </a:rPr>
              <a:t>        unsigned int </a:t>
            </a:r>
            <a:r>
              <a:rPr lang="en-CA" sz="1200" dirty="0" err="1" smtClean="0">
                <a:latin typeface="Consolas" panose="020B0609020204030204" pitchFamily="49" charset="0"/>
                <a:cs typeface="Consolas" panose="020B0609020204030204" pitchFamily="49" charset="0"/>
              </a:rPr>
              <a:t>num_sides</a:t>
            </a:r>
            <a:r>
              <a:rPr lang="en-CA" sz="1200" dirty="0" smtClean="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 3, 4, ...</a:t>
            </a:r>
            <a:endParaRPr lang="en-CA" sz="1200" dirty="0">
              <a:latin typeface="Consolas" panose="020B0609020204030204" pitchFamily="49" charset="0"/>
              <a:cs typeface="Consolas" panose="020B0609020204030204" pitchFamily="49" charset="0"/>
            </a:endParaRPr>
          </a:p>
          <a:p>
            <a:pPr indent="-57150"/>
            <a:r>
              <a:rPr lang="en-CA" sz="1200" dirty="0" smtClean="0">
                <a:latin typeface="Consolas" panose="020B0609020204030204" pitchFamily="49" charset="0"/>
                <a:cs typeface="Consolas" panose="020B0609020204030204" pitchFamily="49" charset="0"/>
              </a:rPr>
              <a:t>        unsigned int sharpness; // 1, ..., 99</a:t>
            </a:r>
          </a:p>
          <a:p>
            <a:pPr indent="-57150"/>
            <a:r>
              <a:rPr lang="en-CA" sz="1200" dirty="0">
                <a:latin typeface="Consolas" panose="020B0609020204030204" pitchFamily="49" charset="0"/>
                <a:cs typeface="Consolas" panose="020B0609020204030204" pitchFamily="49" charset="0"/>
              </a:rPr>
              <a:t>        bool </a:t>
            </a:r>
            <a:r>
              <a:rPr lang="en-CA" sz="1200" dirty="0" smtClean="0">
                <a:latin typeface="Consolas" panose="020B0609020204030204" pitchFamily="49" charset="0"/>
                <a:cs typeface="Consolas" panose="020B0609020204030204" pitchFamily="49" charset="0"/>
              </a:rPr>
              <a:t>solid;</a:t>
            </a:r>
          </a:p>
          <a:p>
            <a:pPr indent="-57150"/>
            <a:r>
              <a:rPr lang="en-CA" sz="1200" dirty="0">
                <a:latin typeface="Consolas" panose="020B0609020204030204" pitchFamily="49" charset="0"/>
                <a:cs typeface="Consolas" panose="020B0609020204030204" pitchFamily="49" charset="0"/>
              </a:rPr>
              <a:t>        unsigned int order</a:t>
            </a:r>
            <a:r>
              <a:rPr lang="en-CA" sz="1200" dirty="0" smtClean="0">
                <a:latin typeface="Consolas" panose="020B0609020204030204" pitchFamily="49" charset="0"/>
                <a:cs typeface="Consolas" panose="020B0609020204030204" pitchFamily="49" charset="0"/>
              </a:rPr>
              <a:t>;</a:t>
            </a:r>
            <a:endParaRPr lang="en-CA" sz="1200" dirty="0">
              <a:latin typeface="Consolas" panose="020B0609020204030204" pitchFamily="49" charset="0"/>
              <a:cs typeface="Consolas" panose="020B0609020204030204" pitchFamily="49" charset="0"/>
            </a:endParaRPr>
          </a:p>
          <a:p>
            <a:pPr indent="-57150"/>
            <a:r>
              <a:rPr lang="en-CA" sz="1200" dirty="0" smtClean="0">
                <a:latin typeface="Consolas" panose="020B0609020204030204" pitchFamily="49" charset="0"/>
                <a:cs typeface="Consolas" panose="020B0609020204030204" pitchFamily="49" charset="0"/>
              </a:rPr>
              <a:t>};</a:t>
            </a:r>
            <a:endParaRPr lang="en-CA" sz="1200" dirty="0">
              <a:latin typeface="Consolas" panose="020B0609020204030204" pitchFamily="49" charset="0"/>
              <a:cs typeface="Consolas" panose="020B0609020204030204" pitchFamily="49" charset="0"/>
            </a:endParaRPr>
          </a:p>
        </p:txBody>
      </p:sp>
      <p:pic>
        <p:nvPicPr>
          <p:cNvPr id="5122" name="Picture 2" descr="C:\Users\dwharder\Desktop\sta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1628800"/>
            <a:ext cx="2808287" cy="817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708852"/>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95578</TotalTime>
  <Words>3855</Words>
  <Application>Microsoft Office PowerPoint</Application>
  <PresentationFormat>On-screen Show (4:3)</PresentationFormat>
  <Paragraphs>692</Paragraphs>
  <Slides>54</Slides>
  <Notes>0</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Custom Design</vt:lpstr>
      <vt:lpstr>Inheritance</vt:lpstr>
      <vt:lpstr>Outline</vt:lpstr>
      <vt:lpstr>Inheritance</vt:lpstr>
      <vt:lpstr>Inheritance</vt:lpstr>
      <vt:lpstr>Inheritance</vt:lpstr>
      <vt:lpstr>Inheritance</vt:lpstr>
      <vt:lpstr>Inheritance</vt:lpstr>
      <vt:lpstr>Inheritance</vt:lpstr>
      <vt:lpstr>Inheritance</vt:lpstr>
      <vt:lpstr>Inheritance</vt:lpstr>
      <vt:lpstr>Inheritance</vt:lpstr>
      <vt:lpstr>Inheritance</vt:lpstr>
      <vt:lpstr>Inheritance</vt:lpstr>
      <vt:lpstr>Inheritance</vt:lpstr>
      <vt:lpstr>Inheritance</vt:lpstr>
      <vt:lpstr>Inheritance</vt:lpstr>
      <vt:lpstr>Inheritance</vt:lpstr>
      <vt:lpstr>Inheritance</vt:lpstr>
      <vt:lpstr>Constructors</vt:lpstr>
      <vt:lpstr>Constructors</vt:lpstr>
      <vt:lpstr>Constructors</vt:lpstr>
      <vt:lpstr>Destructors</vt:lpstr>
      <vt:lpstr>Inheritance</vt:lpstr>
      <vt:lpstr>A bank account</vt:lpstr>
      <vt:lpstr>A bank account</vt:lpstr>
      <vt:lpstr>A bank account</vt:lpstr>
      <vt:lpstr>A bank account</vt:lpstr>
      <vt:lpstr>A bank account</vt:lpstr>
      <vt:lpstr>A bank account</vt:lpstr>
      <vt:lpstr>A bank account</vt:lpstr>
      <vt:lpstr>Savings accounts</vt:lpstr>
      <vt:lpstr>Savings accounts</vt:lpstr>
      <vt:lpstr>Chequing accounts</vt:lpstr>
      <vt:lpstr>Chequing accounts</vt:lpstr>
      <vt:lpstr>Managed accounts</vt:lpstr>
      <vt:lpstr>Managed accounts</vt:lpstr>
      <vt:lpstr>Business accounts</vt:lpstr>
      <vt:lpstr>Small business accounts</vt:lpstr>
      <vt:lpstr>Commercial accounts</vt:lpstr>
      <vt:lpstr>Business accounts</vt:lpstr>
      <vt:lpstr>Bank accounts</vt:lpstr>
      <vt:lpstr>Member functions</vt:lpstr>
      <vt:lpstr>Deposit</vt:lpstr>
      <vt:lpstr>Withdrawals</vt:lpstr>
      <vt:lpstr>Factoring</vt:lpstr>
      <vt:lpstr>Factoring</vt:lpstr>
      <vt:lpstr>Overriding member functions</vt:lpstr>
      <vt:lpstr>Overriding member functions</vt:lpstr>
      <vt:lpstr>Overriding member functions</vt:lpstr>
      <vt:lpstr>Applications of inheritance</vt:lpstr>
      <vt:lpstr>Summary</vt:lpstr>
      <vt:lpstr>References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1516</cp:revision>
  <dcterms:created xsi:type="dcterms:W3CDTF">2009-09-11T23:00:44Z</dcterms:created>
  <dcterms:modified xsi:type="dcterms:W3CDTF">2018-12-03T16:17:10Z</dcterms:modified>
</cp:coreProperties>
</file>